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93" r:id="rId4"/>
    <p:sldId id="312" r:id="rId5"/>
    <p:sldId id="340" r:id="rId6"/>
    <p:sldId id="342" r:id="rId7"/>
    <p:sldId id="332" r:id="rId8"/>
    <p:sldId id="333" r:id="rId9"/>
    <p:sldId id="313" r:id="rId10"/>
    <p:sldId id="326" r:id="rId11"/>
    <p:sldId id="319" r:id="rId12"/>
    <p:sldId id="343" r:id="rId13"/>
    <p:sldId id="314" r:id="rId14"/>
    <p:sldId id="316" r:id="rId15"/>
    <p:sldId id="339" r:id="rId16"/>
    <p:sldId id="336" r:id="rId17"/>
    <p:sldId id="335" r:id="rId18"/>
    <p:sldId id="321" r:id="rId19"/>
    <p:sldId id="345" r:id="rId20"/>
    <p:sldId id="334" r:id="rId21"/>
    <p:sldId id="328" r:id="rId22"/>
    <p:sldId id="329" r:id="rId23"/>
    <p:sldId id="318" r:id="rId24"/>
    <p:sldId id="344" r:id="rId25"/>
    <p:sldId id="346" r:id="rId26"/>
    <p:sldId id="330" r:id="rId27"/>
    <p:sldId id="331" r:id="rId28"/>
    <p:sldId id="341" r:id="rId29"/>
    <p:sldId id="337" r:id="rId30"/>
    <p:sldId id="317" r:id="rId31"/>
    <p:sldId id="270" r:id="rId32"/>
    <p:sldId id="271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7931A72-505B-4E3F-9F16-DE497AABEEF5}">
          <p14:sldIdLst>
            <p14:sldId id="256"/>
            <p14:sldId id="257"/>
            <p14:sldId id="293"/>
            <p14:sldId id="312"/>
            <p14:sldId id="340"/>
            <p14:sldId id="342"/>
            <p14:sldId id="332"/>
            <p14:sldId id="333"/>
            <p14:sldId id="313"/>
            <p14:sldId id="326"/>
            <p14:sldId id="319"/>
            <p14:sldId id="343"/>
            <p14:sldId id="314"/>
            <p14:sldId id="316"/>
            <p14:sldId id="339"/>
            <p14:sldId id="336"/>
            <p14:sldId id="335"/>
            <p14:sldId id="321"/>
            <p14:sldId id="345"/>
            <p14:sldId id="334"/>
            <p14:sldId id="328"/>
            <p14:sldId id="329"/>
            <p14:sldId id="318"/>
            <p14:sldId id="344"/>
            <p14:sldId id="346"/>
            <p14:sldId id="330"/>
            <p14:sldId id="331"/>
            <p14:sldId id="341"/>
            <p14:sldId id="337"/>
            <p14:sldId id="317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38" y="1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528AB3-69F7-4C64-9145-A4819E3D2ADB}" type="datetimeFigureOut">
              <a:rPr lang="en-GB" smtClean="0"/>
              <a:t>03/10/2018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18FBC7-2CEA-46F3-AA3E-32F14154EA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4484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10/3/2018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nvmexpress.org/wp-content/uploads/NVMe-Webcast-Slides-20141111-Final.pdf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agate.com/files/www-content/product-content/ssd-fam/nvme-ssd/nytro-xf1440-ssd/_shared/docs/nvme-performance-tp692-1-1610us.pdf" TargetMode="External"/><Relationship Id="rId2" Type="http://schemas.openxmlformats.org/officeDocument/2006/relationships/hyperlink" Target="https://nvmexpress.org/wp-content/uploads/NVMe_Overview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h20195.www2.hpe.com/v2/GetDocument.aspx?docname=4AA6-4680ENW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micron.com/~/media/documents/products/white-paper/epyc_architecture_for_storage.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hpe.com/t5/Around-the-Storage-Block/HPE-3PAR-3D-Cache-Turbocharged-Application-Acceleration-Is-Here/ba-p/6922573" TargetMode="External"/><Relationship Id="rId2" Type="http://schemas.openxmlformats.org/officeDocument/2006/relationships/hyperlink" Target="http://en.community.dell.com/cfs-file/__key/telligent-evolution-components-attachments/13-4383-00-00-20-44-45-70/Accelerating_5F00_Microsoft_5F00_SQL_5F00_Server_5F00_Performance_5F00_With_5F00_NVDIMM_2D00_N_5F00_on_5F00_Dell_5F00_EMC_5F00_PowerEdge_5F00_R740.pdf?forcedownload=true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GPzQq5BVfVk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s.technet.microsoft.com/filecab/2017/03/27/to-rdma-or-not-to-rdma-that-is-the-question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www.mellanox.com/blog/2018/07/boosting-performance-with-rdma-a-case-study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downloads.openfabrics.org/Media/Monterey_2012/2012_Workshop_Mon_RDMA_on_vSphere_Update_and_Future_Directions.pdf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s://genzconsortium.org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416" y="2594917"/>
            <a:ext cx="9424087" cy="2578443"/>
          </a:xfrm>
        </p:spPr>
        <p:txBody>
          <a:bodyPr/>
          <a:lstStyle/>
          <a:p>
            <a:pPr algn="ctr"/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Let Latency Be Gone!</a:t>
            </a:r>
            <a:b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How </a:t>
            </a:r>
            <a:r>
              <a:rPr lang="en-GB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NVMe</a:t>
            </a:r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SCM and RDMA are tackling latency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29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NVMe</a:t>
            </a:r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vs SAS &amp; SATA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5401455"/>
              </p:ext>
            </p:extLst>
          </p:nvPr>
        </p:nvGraphicFramePr>
        <p:xfrm>
          <a:off x="1209234" y="3848099"/>
          <a:ext cx="7532868" cy="2295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5478">
                  <a:extLst>
                    <a:ext uri="{9D8B030D-6E8A-4147-A177-3AD203B41FA5}">
                      <a16:colId xmlns:a16="http://schemas.microsoft.com/office/drawing/2014/main" val="3148261032"/>
                    </a:ext>
                  </a:extLst>
                </a:gridCol>
                <a:gridCol w="1255478">
                  <a:extLst>
                    <a:ext uri="{9D8B030D-6E8A-4147-A177-3AD203B41FA5}">
                      <a16:colId xmlns:a16="http://schemas.microsoft.com/office/drawing/2014/main" val="3196737635"/>
                    </a:ext>
                  </a:extLst>
                </a:gridCol>
                <a:gridCol w="1255478">
                  <a:extLst>
                    <a:ext uri="{9D8B030D-6E8A-4147-A177-3AD203B41FA5}">
                      <a16:colId xmlns:a16="http://schemas.microsoft.com/office/drawing/2014/main" val="774484974"/>
                    </a:ext>
                  </a:extLst>
                </a:gridCol>
                <a:gridCol w="1255478">
                  <a:extLst>
                    <a:ext uri="{9D8B030D-6E8A-4147-A177-3AD203B41FA5}">
                      <a16:colId xmlns:a16="http://schemas.microsoft.com/office/drawing/2014/main" val="1733162854"/>
                    </a:ext>
                  </a:extLst>
                </a:gridCol>
                <a:gridCol w="1255478">
                  <a:extLst>
                    <a:ext uri="{9D8B030D-6E8A-4147-A177-3AD203B41FA5}">
                      <a16:colId xmlns:a16="http://schemas.microsoft.com/office/drawing/2014/main" val="2000655417"/>
                    </a:ext>
                  </a:extLst>
                </a:gridCol>
                <a:gridCol w="1255478">
                  <a:extLst>
                    <a:ext uri="{9D8B030D-6E8A-4147-A177-3AD203B41FA5}">
                      <a16:colId xmlns:a16="http://schemas.microsoft.com/office/drawing/2014/main" val="401754446"/>
                    </a:ext>
                  </a:extLst>
                </a:gridCol>
              </a:tblGrid>
              <a:tr h="573881">
                <a:tc>
                  <a:txBody>
                    <a:bodyPr/>
                    <a:lstStyle/>
                    <a:p>
                      <a:r>
                        <a:rPr lang="en-GB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Generation</a:t>
                      </a:r>
                      <a:endParaRPr lang="en-GB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x1</a:t>
                      </a:r>
                      <a:endParaRPr lang="en-GB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x2</a:t>
                      </a:r>
                      <a:endParaRPr lang="en-GB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x4</a:t>
                      </a:r>
                      <a:endParaRPr lang="en-GB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x8</a:t>
                      </a:r>
                      <a:endParaRPr lang="en-GB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x16</a:t>
                      </a:r>
                      <a:endParaRPr lang="en-GB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171628"/>
                  </a:ext>
                </a:extLst>
              </a:tr>
              <a:tr h="573881">
                <a:tc>
                  <a:txBody>
                    <a:bodyPr/>
                    <a:lstStyle/>
                    <a:p>
                      <a:r>
                        <a:rPr lang="en-GB" b="1" dirty="0" err="1" smtClean="0">
                          <a:latin typeface="Calibri" panose="020F0502020204030204" pitchFamily="34" charset="0"/>
                        </a:rPr>
                        <a:t>PCIe</a:t>
                      </a:r>
                      <a:r>
                        <a:rPr lang="en-GB" b="1" dirty="0" smtClean="0">
                          <a:latin typeface="Calibri" panose="020F0502020204030204" pitchFamily="34" charset="0"/>
                        </a:rPr>
                        <a:t> 3</a:t>
                      </a:r>
                      <a:endParaRPr lang="en-GB" b="1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latin typeface="Calibri" panose="020F0502020204030204" pitchFamily="34" charset="0"/>
                        </a:rPr>
                        <a:t>1GB/s</a:t>
                      </a:r>
                      <a:endParaRPr lang="en-GB" b="1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latin typeface="Calibri" panose="020F0502020204030204" pitchFamily="34" charset="0"/>
                        </a:rPr>
                        <a:t>2GB/s</a:t>
                      </a:r>
                      <a:endParaRPr lang="en-GB" b="1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latin typeface="Calibri" panose="020F0502020204030204" pitchFamily="34" charset="0"/>
                        </a:rPr>
                        <a:t>4GB/s</a:t>
                      </a:r>
                      <a:endParaRPr lang="en-GB" b="1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latin typeface="Calibri" panose="020F0502020204030204" pitchFamily="34" charset="0"/>
                        </a:rPr>
                        <a:t>8GB/s</a:t>
                      </a:r>
                      <a:endParaRPr lang="en-GB" b="1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latin typeface="Calibri" panose="020F0502020204030204" pitchFamily="34" charset="0"/>
                        </a:rPr>
                        <a:t>16GB/s</a:t>
                      </a:r>
                      <a:endParaRPr lang="en-GB" b="1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2751108"/>
                  </a:ext>
                </a:extLst>
              </a:tr>
              <a:tr h="573881">
                <a:tc>
                  <a:txBody>
                    <a:bodyPr/>
                    <a:lstStyle/>
                    <a:p>
                      <a:r>
                        <a:rPr lang="en-GB" b="1" dirty="0" err="1" smtClean="0">
                          <a:latin typeface="Calibri" panose="020F0502020204030204" pitchFamily="34" charset="0"/>
                        </a:rPr>
                        <a:t>PCIe</a:t>
                      </a:r>
                      <a:r>
                        <a:rPr lang="en-GB" b="1" dirty="0" smtClean="0">
                          <a:latin typeface="Calibri" panose="020F0502020204030204" pitchFamily="34" charset="0"/>
                        </a:rPr>
                        <a:t> 4</a:t>
                      </a:r>
                      <a:endParaRPr lang="en-GB" b="1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latin typeface="Calibri" panose="020F0502020204030204" pitchFamily="34" charset="0"/>
                        </a:rPr>
                        <a:t>2GB/s</a:t>
                      </a:r>
                      <a:endParaRPr lang="en-GB" b="1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latin typeface="Calibri" panose="020F0502020204030204" pitchFamily="34" charset="0"/>
                        </a:rPr>
                        <a:t>4GB/s</a:t>
                      </a:r>
                      <a:endParaRPr lang="en-GB" b="1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latin typeface="Calibri" panose="020F0502020204030204" pitchFamily="34" charset="0"/>
                        </a:rPr>
                        <a:t>8GB/s</a:t>
                      </a:r>
                      <a:endParaRPr lang="en-GB" b="1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latin typeface="Calibri" panose="020F0502020204030204" pitchFamily="34" charset="0"/>
                        </a:rPr>
                        <a:t>16GB/s</a:t>
                      </a:r>
                      <a:endParaRPr lang="en-GB" b="1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latin typeface="Calibri" panose="020F0502020204030204" pitchFamily="34" charset="0"/>
                        </a:rPr>
                        <a:t>32GB/s</a:t>
                      </a:r>
                      <a:endParaRPr lang="en-GB" b="1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9955824"/>
                  </a:ext>
                </a:extLst>
              </a:tr>
              <a:tr h="573881">
                <a:tc>
                  <a:txBody>
                    <a:bodyPr/>
                    <a:lstStyle/>
                    <a:p>
                      <a:r>
                        <a:rPr lang="en-GB" b="1" dirty="0" err="1" smtClean="0">
                          <a:latin typeface="Calibri" panose="020F0502020204030204" pitchFamily="34" charset="0"/>
                        </a:rPr>
                        <a:t>PCIe</a:t>
                      </a:r>
                      <a:r>
                        <a:rPr lang="en-GB" b="1" dirty="0" smtClean="0">
                          <a:latin typeface="Calibri" panose="020F0502020204030204" pitchFamily="34" charset="0"/>
                        </a:rPr>
                        <a:t> 5</a:t>
                      </a:r>
                      <a:endParaRPr lang="en-GB" b="1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latin typeface="Calibri" panose="020F0502020204030204" pitchFamily="34" charset="0"/>
                        </a:rPr>
                        <a:t>4GB/s</a:t>
                      </a:r>
                      <a:endParaRPr lang="en-GB" b="1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latin typeface="Calibri" panose="020F0502020204030204" pitchFamily="34" charset="0"/>
                        </a:rPr>
                        <a:t>8GB/s</a:t>
                      </a:r>
                      <a:endParaRPr lang="en-GB" b="1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latin typeface="Calibri" panose="020F0502020204030204" pitchFamily="34" charset="0"/>
                        </a:rPr>
                        <a:t>16GB/s</a:t>
                      </a:r>
                      <a:endParaRPr lang="en-GB" b="1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latin typeface="Calibri" panose="020F0502020204030204" pitchFamily="34" charset="0"/>
                        </a:rPr>
                        <a:t>32GB/s</a:t>
                      </a:r>
                      <a:endParaRPr lang="en-GB" b="1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latin typeface="Calibri" panose="020F0502020204030204" pitchFamily="34" charset="0"/>
                        </a:rPr>
                        <a:t>64GB/s</a:t>
                      </a:r>
                      <a:endParaRPr lang="en-GB" b="1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4419846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5508810"/>
              </p:ext>
            </p:extLst>
          </p:nvPr>
        </p:nvGraphicFramePr>
        <p:xfrm>
          <a:off x="677334" y="1653594"/>
          <a:ext cx="8830819" cy="1983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6129">
                  <a:extLst>
                    <a:ext uri="{9D8B030D-6E8A-4147-A177-3AD203B41FA5}">
                      <a16:colId xmlns:a16="http://schemas.microsoft.com/office/drawing/2014/main" val="2882768289"/>
                    </a:ext>
                  </a:extLst>
                </a:gridCol>
                <a:gridCol w="1602333">
                  <a:extLst>
                    <a:ext uri="{9D8B030D-6E8A-4147-A177-3AD203B41FA5}">
                      <a16:colId xmlns:a16="http://schemas.microsoft.com/office/drawing/2014/main" val="4009951785"/>
                    </a:ext>
                  </a:extLst>
                </a:gridCol>
                <a:gridCol w="3124778">
                  <a:extLst>
                    <a:ext uri="{9D8B030D-6E8A-4147-A177-3AD203B41FA5}">
                      <a16:colId xmlns:a16="http://schemas.microsoft.com/office/drawing/2014/main" val="2596628802"/>
                    </a:ext>
                  </a:extLst>
                </a:gridCol>
                <a:gridCol w="2777579">
                  <a:extLst>
                    <a:ext uri="{9D8B030D-6E8A-4147-A177-3AD203B41FA5}">
                      <a16:colId xmlns:a16="http://schemas.microsoft.com/office/drawing/2014/main" val="1936803600"/>
                    </a:ext>
                  </a:extLst>
                </a:gridCol>
              </a:tblGrid>
              <a:tr h="447762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I/O Queues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Commands Per Queue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Bandwidth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694469"/>
                  </a:ext>
                </a:extLst>
              </a:tr>
              <a:tr h="447762">
                <a:tc>
                  <a:txBody>
                    <a:bodyPr/>
                    <a:lstStyle/>
                    <a:p>
                      <a:r>
                        <a:rPr lang="en-GB" dirty="0" smtClean="0"/>
                        <a:t>SATA/AHCI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Up to 32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6Gbps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005147"/>
                  </a:ext>
                </a:extLst>
              </a:tr>
              <a:tr h="447762">
                <a:tc>
                  <a:txBody>
                    <a:bodyPr/>
                    <a:lstStyle/>
                    <a:p>
                      <a:r>
                        <a:rPr lang="en-GB" dirty="0" smtClean="0"/>
                        <a:t>SAS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Up to 254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6</a:t>
                      </a:r>
                      <a:r>
                        <a:rPr lang="en-GB" baseline="0" dirty="0" smtClean="0"/>
                        <a:t> &amp; 12Gbps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174002"/>
                  </a:ext>
                </a:extLst>
              </a:tr>
              <a:tr h="447762">
                <a:tc>
                  <a:txBody>
                    <a:bodyPr/>
                    <a:lstStyle/>
                    <a:p>
                      <a:r>
                        <a:rPr lang="en-GB" dirty="0" err="1" smtClean="0"/>
                        <a:t>NVMe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65,535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64,000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 smtClean="0"/>
                        <a:t>PCIe</a:t>
                      </a:r>
                      <a:r>
                        <a:rPr lang="en-GB" dirty="0" smtClean="0"/>
                        <a:t> Gen and Lane Dependent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7262353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677334" y="6421531"/>
            <a:ext cx="73274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0000"/>
                </a:solidFill>
              </a:rPr>
              <a:t>PCI-SIG is targeting Q1 2019 for completion of the </a:t>
            </a:r>
            <a:r>
              <a:rPr lang="en-GB" sz="1200" dirty="0" err="1">
                <a:solidFill>
                  <a:srgbClr val="000000"/>
                </a:solidFill>
              </a:rPr>
              <a:t>PCIe</a:t>
            </a:r>
            <a:r>
              <a:rPr lang="en-GB" sz="1200" dirty="0">
                <a:solidFill>
                  <a:srgbClr val="000000"/>
                </a:solidFill>
              </a:rPr>
              <a:t> 5.0 specification</a:t>
            </a:r>
            <a:endParaRPr lang="en-GB" sz="1200" dirty="0"/>
          </a:p>
        </p:txBody>
      </p:sp>
      <p:sp>
        <p:nvSpPr>
          <p:cNvPr id="7" name="Rectangle 6"/>
          <p:cNvSpPr/>
          <p:nvPr/>
        </p:nvSpPr>
        <p:spPr>
          <a:xfrm>
            <a:off x="677334" y="6216262"/>
            <a:ext cx="73274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 smtClean="0">
                <a:solidFill>
                  <a:srgbClr val="000000"/>
                </a:solidFill>
              </a:rPr>
              <a:t>PCIe</a:t>
            </a:r>
            <a:r>
              <a:rPr lang="en-GB" sz="1200" dirty="0" smtClean="0">
                <a:solidFill>
                  <a:srgbClr val="000000"/>
                </a:solidFill>
              </a:rPr>
              <a:t> lanes are bi-directional; Numbers are rounded theoretical for simplicity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18420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NVMe</a:t>
            </a:r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Queues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69037"/>
            <a:ext cx="8596668" cy="5198464"/>
          </a:xfrm>
        </p:spPr>
        <p:txBody>
          <a:bodyPr>
            <a:normAutofit/>
          </a:bodyPr>
          <a:lstStyle/>
          <a:p>
            <a:r>
              <a:rPr lang="en-GB" dirty="0" smtClean="0"/>
              <a:t>Each CPU core can host a submission/completion queue pair for each </a:t>
            </a:r>
            <a:r>
              <a:rPr lang="en-GB" dirty="0" err="1" smtClean="0"/>
              <a:t>NVMe</a:t>
            </a:r>
            <a:r>
              <a:rPr lang="en-GB" dirty="0" smtClean="0"/>
              <a:t> device (queue count is controller specific)</a:t>
            </a:r>
          </a:p>
          <a:p>
            <a:r>
              <a:rPr lang="en-GB" dirty="0"/>
              <a:t>Message </a:t>
            </a:r>
            <a:r>
              <a:rPr lang="en-GB" dirty="0" err="1" smtClean="0"/>
              <a:t>Signaled</a:t>
            </a:r>
            <a:r>
              <a:rPr lang="en-GB" dirty="0" smtClean="0"/>
              <a:t> Interrupts leveraged (software interrupt as opposed to dedicated circuit/trace)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sz="1200" dirty="0" smtClean="0"/>
          </a:p>
          <a:p>
            <a:pPr marL="0" indent="0">
              <a:buNone/>
            </a:pPr>
            <a:endParaRPr lang="en-GB" sz="1200" dirty="0" smtClean="0"/>
          </a:p>
          <a:p>
            <a:pPr marL="0" indent="0">
              <a:buNone/>
            </a:pPr>
            <a:r>
              <a:rPr lang="en-GB" sz="1200" dirty="0" smtClean="0"/>
              <a:t>Reference: </a:t>
            </a:r>
            <a:r>
              <a:rPr lang="en-GB" sz="1200" i="1" dirty="0">
                <a:hlinkClick r:id="rId2"/>
              </a:rPr>
              <a:t>SNIA - The Performance Impact of NVM Express and NVM Express over Fabrics</a:t>
            </a:r>
            <a:endParaRPr lang="en-GB" sz="1200" i="1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>
              <a:hlinkClick r:id="rId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33" y="2992022"/>
            <a:ext cx="7906670" cy="2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14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CPU Cycle Reduction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77490"/>
          </a:xfrm>
        </p:spPr>
        <p:txBody>
          <a:bodyPr>
            <a:normAutofit fontScale="92500" lnSpcReduction="10000"/>
          </a:bodyPr>
          <a:lstStyle/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sz="1200" dirty="0" smtClean="0"/>
          </a:p>
          <a:p>
            <a:pPr marL="0" indent="0">
              <a:buNone/>
            </a:pPr>
            <a:r>
              <a:rPr lang="en-GB" sz="1200" dirty="0" smtClean="0"/>
              <a:t>References: </a:t>
            </a:r>
            <a:r>
              <a:rPr lang="en-GB" sz="1200" i="1" dirty="0">
                <a:hlinkClick r:id="rId2"/>
              </a:rPr>
              <a:t>nvmexpress.org - </a:t>
            </a:r>
            <a:r>
              <a:rPr lang="en-GB" sz="1200" i="1" dirty="0" err="1">
                <a:hlinkClick r:id="rId2"/>
              </a:rPr>
              <a:t>NVMe</a:t>
            </a:r>
            <a:r>
              <a:rPr lang="en-GB" sz="1200" i="1" dirty="0">
                <a:hlinkClick r:id="rId2"/>
              </a:rPr>
              <a:t> </a:t>
            </a:r>
            <a:r>
              <a:rPr lang="en-GB" sz="1200" i="1" dirty="0" smtClean="0">
                <a:hlinkClick r:id="rId2"/>
              </a:rPr>
              <a:t>Overview</a:t>
            </a:r>
            <a:endParaRPr lang="en-GB" sz="1200" i="1" dirty="0" smtClean="0"/>
          </a:p>
          <a:p>
            <a:pPr marL="0" indent="0">
              <a:buNone/>
            </a:pPr>
            <a:r>
              <a:rPr lang="en-GB" sz="1200" i="1" dirty="0" err="1" smtClean="0">
                <a:hlinkClick r:id="rId3"/>
              </a:rPr>
              <a:t>NVMe</a:t>
            </a:r>
            <a:r>
              <a:rPr lang="en-GB" sz="1200" i="1" dirty="0" smtClean="0">
                <a:hlinkClick r:id="rId3"/>
              </a:rPr>
              <a:t>—Performance for the SSD Age - Seagate</a:t>
            </a:r>
            <a:endParaRPr lang="en-GB" sz="1200" i="1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949" y="211606"/>
            <a:ext cx="5971825" cy="6322659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34" y="1374097"/>
            <a:ext cx="4713334" cy="330866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7334" y="5064087"/>
            <a:ext cx="4851008" cy="646331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 smtClean="0">
                <a:ln w="0"/>
                <a:solidFill>
                  <a:schemeClr val="tx1"/>
                </a:solidFill>
              </a:rPr>
              <a:t>Numbers vary but typically claimed </a:t>
            </a:r>
          </a:p>
          <a:p>
            <a:pPr algn="ctr"/>
            <a:r>
              <a:rPr lang="en-US" b="1" cap="none" spc="0" dirty="0" smtClean="0">
                <a:ln w="0"/>
                <a:solidFill>
                  <a:schemeClr val="tx1"/>
                </a:solidFill>
              </a:rPr>
              <a:t>to half the cycles required to process an IO</a:t>
            </a:r>
            <a:endParaRPr lang="en-US" b="1" cap="none" spc="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366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SCM – Storage Class Memory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52707"/>
            <a:ext cx="8596668" cy="46682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 smtClean="0"/>
              <a:t>PCIe</a:t>
            </a:r>
            <a:r>
              <a:rPr lang="en-GB" dirty="0" smtClean="0"/>
              <a:t> is still slow compared to the memory bus – directly attach persistent storage to the main memory bus (currently DDR4)!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Persistent storage at close to RAM latencies (nanoseconds)</a:t>
            </a:r>
          </a:p>
          <a:p>
            <a:r>
              <a:rPr lang="en-GB" dirty="0" smtClean="0"/>
              <a:t>PMEM – Persistent Memory</a:t>
            </a:r>
          </a:p>
          <a:p>
            <a:pPr lvl="1"/>
            <a:r>
              <a:rPr lang="en-GB" dirty="0" smtClean="0"/>
              <a:t>NVDIMMs</a:t>
            </a:r>
          </a:p>
          <a:p>
            <a:pPr lvl="2"/>
            <a:r>
              <a:rPr lang="en-GB" dirty="0"/>
              <a:t>NVDIMM-N </a:t>
            </a:r>
            <a:r>
              <a:rPr lang="en-GB" dirty="0" smtClean="0"/>
              <a:t>- DRAM </a:t>
            </a:r>
            <a:r>
              <a:rPr lang="en-GB" dirty="0"/>
              <a:t>backed </a:t>
            </a:r>
            <a:r>
              <a:rPr lang="en-GB" dirty="0" smtClean="0"/>
              <a:t>by </a:t>
            </a:r>
            <a:r>
              <a:rPr lang="en-GB" dirty="0"/>
              <a:t>flash </a:t>
            </a:r>
            <a:r>
              <a:rPr lang="en-GB" dirty="0" smtClean="0"/>
              <a:t>memory</a:t>
            </a:r>
          </a:p>
          <a:p>
            <a:pPr lvl="2"/>
            <a:r>
              <a:rPr lang="en-GB" dirty="0" smtClean="0"/>
              <a:t>NVDIMM-F – Flash on DIMM module</a:t>
            </a:r>
          </a:p>
          <a:p>
            <a:pPr lvl="2"/>
            <a:r>
              <a:rPr lang="en-GB" dirty="0" smtClean="0"/>
              <a:t>NVDIMM-P – Multi-function</a:t>
            </a:r>
          </a:p>
          <a:p>
            <a:pPr lvl="1"/>
            <a:r>
              <a:rPr lang="en-GB" dirty="0" smtClean="0"/>
              <a:t>Intel 3DXPoint </a:t>
            </a:r>
            <a:r>
              <a:rPr lang="en-GB" dirty="0" err="1" smtClean="0"/>
              <a:t>Optane</a:t>
            </a:r>
            <a:endParaRPr lang="en-GB" dirty="0" smtClean="0"/>
          </a:p>
          <a:p>
            <a:r>
              <a:rPr lang="en-GB" dirty="0" smtClean="0"/>
              <a:t>Devices can operate in either classical ‘Block Addressable’ mode or in DAX (Direct Access) mode where they are treated as ‘Byte Addressable’ memory devices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325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NVDIMM Performance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71197"/>
            <a:ext cx="8596668" cy="5040311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HPE example using 8GB NVDIMM module in block addressable mode (note that DAX mode results would be even better)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Micron demonstrate the difference between Block and DAX performance</a:t>
            </a:r>
          </a:p>
          <a:p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sz="1200" dirty="0" smtClean="0"/>
          </a:p>
          <a:p>
            <a:pPr marL="0" indent="0">
              <a:buNone/>
            </a:pPr>
            <a:endParaRPr lang="en-GB" sz="1200" dirty="0"/>
          </a:p>
          <a:p>
            <a:pPr marL="0" indent="0">
              <a:buNone/>
            </a:pPr>
            <a:endParaRPr lang="en-GB" sz="1200" dirty="0" smtClean="0"/>
          </a:p>
          <a:p>
            <a:pPr marL="0" indent="0">
              <a:buNone/>
            </a:pPr>
            <a:endParaRPr lang="en-GB" sz="1200" dirty="0"/>
          </a:p>
          <a:p>
            <a:pPr marL="0" indent="0">
              <a:buNone/>
            </a:pPr>
            <a:r>
              <a:rPr lang="en-GB" sz="1200" dirty="0" smtClean="0"/>
              <a:t>Reference: </a:t>
            </a:r>
            <a:r>
              <a:rPr lang="en-GB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HPE </a:t>
            </a:r>
            <a:r>
              <a:rPr lang="en-GB" sz="1200" i="1" dirty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Persistent Memory for HPE ProLiant </a:t>
            </a:r>
            <a:r>
              <a:rPr lang="en-GB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Servers</a:t>
            </a:r>
            <a:endParaRPr lang="en-GB" sz="1200" i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GB" sz="12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GB" dirty="0" smtClean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781958"/>
              </p:ext>
            </p:extLst>
          </p:nvPr>
        </p:nvGraphicFramePr>
        <p:xfrm>
          <a:off x="1019526" y="2223452"/>
          <a:ext cx="7912284" cy="15720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8280">
                  <a:extLst>
                    <a:ext uri="{9D8B030D-6E8A-4147-A177-3AD203B41FA5}">
                      <a16:colId xmlns:a16="http://schemas.microsoft.com/office/drawing/2014/main" val="1420518413"/>
                    </a:ext>
                  </a:extLst>
                </a:gridCol>
                <a:gridCol w="2334293">
                  <a:extLst>
                    <a:ext uri="{9D8B030D-6E8A-4147-A177-3AD203B41FA5}">
                      <a16:colId xmlns:a16="http://schemas.microsoft.com/office/drawing/2014/main" val="2419056989"/>
                    </a:ext>
                  </a:extLst>
                </a:gridCol>
                <a:gridCol w="3699711">
                  <a:extLst>
                    <a:ext uri="{9D8B030D-6E8A-4147-A177-3AD203B41FA5}">
                      <a16:colId xmlns:a16="http://schemas.microsoft.com/office/drawing/2014/main" val="307536261"/>
                    </a:ext>
                  </a:extLst>
                </a:gridCol>
              </a:tblGrid>
              <a:tr h="474778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Parameter</a:t>
                      </a:r>
                    </a:p>
                  </a:txBody>
                  <a:tcPr marL="96351" marR="963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NVDIMM vs SAS SSD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marL="96351" marR="963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NVDIMM vs </a:t>
                      </a:r>
                      <a:r>
                        <a:rPr lang="en-GB" dirty="0" err="1" smtClean="0">
                          <a:solidFill>
                            <a:schemeClr val="tx1"/>
                          </a:solidFill>
                        </a:rPr>
                        <a:t>PCIe</a:t>
                      </a:r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 Accelerator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marL="96351" marR="96351"/>
                </a:tc>
                <a:extLst>
                  <a:ext uri="{0D108BD9-81ED-4DB2-BD59-A6C34878D82A}">
                    <a16:rowId xmlns:a16="http://schemas.microsoft.com/office/drawing/2014/main" val="2035013508"/>
                  </a:ext>
                </a:extLst>
              </a:tr>
              <a:tr h="353369">
                <a:tc>
                  <a:txBody>
                    <a:bodyPr/>
                    <a:lstStyle/>
                    <a:p>
                      <a:r>
                        <a:rPr lang="en-GB" b="1" dirty="0" smtClean="0"/>
                        <a:t>IOPS</a:t>
                      </a:r>
                      <a:endParaRPr lang="en-GB" b="1" dirty="0"/>
                    </a:p>
                  </a:txBody>
                  <a:tcPr marL="96351" marR="963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34x Increase</a:t>
                      </a:r>
                      <a:endParaRPr lang="en-GB" b="1" dirty="0"/>
                    </a:p>
                  </a:txBody>
                  <a:tcPr marL="96351" marR="963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24x Increase</a:t>
                      </a:r>
                      <a:endParaRPr lang="en-GB" b="1" dirty="0"/>
                    </a:p>
                  </a:txBody>
                  <a:tcPr marL="96351" marR="96351"/>
                </a:tc>
                <a:extLst>
                  <a:ext uri="{0D108BD9-81ED-4DB2-BD59-A6C34878D82A}">
                    <a16:rowId xmlns:a16="http://schemas.microsoft.com/office/drawing/2014/main" val="2966222106"/>
                  </a:ext>
                </a:extLst>
              </a:tr>
              <a:tr h="353369">
                <a:tc>
                  <a:txBody>
                    <a:bodyPr/>
                    <a:lstStyle/>
                    <a:p>
                      <a:r>
                        <a:rPr lang="en-GB" b="1" dirty="0" smtClean="0"/>
                        <a:t>Bandwidth</a:t>
                      </a:r>
                      <a:endParaRPr lang="en-GB" b="1" dirty="0"/>
                    </a:p>
                  </a:txBody>
                  <a:tcPr marL="96351" marR="963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16x Increase</a:t>
                      </a:r>
                      <a:endParaRPr lang="en-GB" b="1" dirty="0"/>
                    </a:p>
                  </a:txBody>
                  <a:tcPr marL="96351" marR="963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6x Increase</a:t>
                      </a:r>
                      <a:endParaRPr lang="en-GB" b="1" dirty="0"/>
                    </a:p>
                  </a:txBody>
                  <a:tcPr marL="96351" marR="96351"/>
                </a:tc>
                <a:extLst>
                  <a:ext uri="{0D108BD9-81ED-4DB2-BD59-A6C34878D82A}">
                    <a16:rowId xmlns:a16="http://schemas.microsoft.com/office/drawing/2014/main" val="2719994762"/>
                  </a:ext>
                </a:extLst>
              </a:tr>
              <a:tr h="353369">
                <a:tc>
                  <a:txBody>
                    <a:bodyPr/>
                    <a:lstStyle/>
                    <a:p>
                      <a:r>
                        <a:rPr lang="en-GB" b="1" dirty="0" smtClean="0"/>
                        <a:t>Latency</a:t>
                      </a:r>
                      <a:endParaRPr lang="en-GB" b="1" dirty="0"/>
                    </a:p>
                  </a:txBody>
                  <a:tcPr marL="96351" marR="963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81x Lower</a:t>
                      </a:r>
                      <a:endParaRPr lang="en-GB" b="1" dirty="0"/>
                    </a:p>
                  </a:txBody>
                  <a:tcPr marL="96351" marR="963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73x Lower</a:t>
                      </a:r>
                      <a:endParaRPr lang="en-GB" b="1" dirty="0"/>
                    </a:p>
                  </a:txBody>
                  <a:tcPr marL="96351" marR="96351"/>
                </a:tc>
                <a:extLst>
                  <a:ext uri="{0D108BD9-81ED-4DB2-BD59-A6C34878D82A}">
                    <a16:rowId xmlns:a16="http://schemas.microsoft.com/office/drawing/2014/main" val="1274052086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5086560"/>
              </p:ext>
            </p:extLst>
          </p:nvPr>
        </p:nvGraphicFramePr>
        <p:xfrm>
          <a:off x="677692" y="4475537"/>
          <a:ext cx="859631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2930">
                  <a:extLst>
                    <a:ext uri="{9D8B030D-6E8A-4147-A177-3AD203B41FA5}">
                      <a16:colId xmlns:a16="http://schemas.microsoft.com/office/drawing/2014/main" val="312051138"/>
                    </a:ext>
                  </a:extLst>
                </a:gridCol>
                <a:gridCol w="1515594">
                  <a:extLst>
                    <a:ext uri="{9D8B030D-6E8A-4147-A177-3AD203B41FA5}">
                      <a16:colId xmlns:a16="http://schemas.microsoft.com/office/drawing/2014/main" val="1188422858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1005574965"/>
                    </a:ext>
                  </a:extLst>
                </a:gridCol>
                <a:gridCol w="1262194">
                  <a:extLst>
                    <a:ext uri="{9D8B030D-6E8A-4147-A177-3AD203B41FA5}">
                      <a16:colId xmlns:a16="http://schemas.microsoft.com/office/drawing/2014/main" val="162544756"/>
                    </a:ext>
                  </a:extLst>
                </a:gridCol>
                <a:gridCol w="2176330">
                  <a:extLst>
                    <a:ext uri="{9D8B030D-6E8A-4147-A177-3AD203B41FA5}">
                      <a16:colId xmlns:a16="http://schemas.microsoft.com/office/drawing/2014/main" val="3362915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Storage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IOPs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Delta (vs SSD)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MB/s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Latency (ns)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4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err="1" smtClean="0"/>
                        <a:t>NVMe</a:t>
                      </a:r>
                      <a:r>
                        <a:rPr lang="en-GB" b="1" dirty="0" smtClean="0"/>
                        <a:t> SSD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14,553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Baseline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56.85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66,632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621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smtClean="0"/>
                        <a:t>Block NVDIMM-N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148,566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10.2X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580.34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6418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263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smtClean="0"/>
                        <a:t>DAX NVDIMM-N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1,112,006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76.4X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4343.78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828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907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065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4716412"/>
            <a:ext cx="8596668" cy="20891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GB" sz="1600" i="1" dirty="0" smtClean="0"/>
          </a:p>
          <a:p>
            <a:pPr marL="0" indent="0">
              <a:buNone/>
            </a:pPr>
            <a:r>
              <a:rPr lang="en-GB" sz="1600" i="1" dirty="0" smtClean="0"/>
              <a:t>“If </a:t>
            </a:r>
            <a:r>
              <a:rPr lang="en-GB" sz="1600" i="1" dirty="0"/>
              <a:t>each 32GB NVDIMM-N is capable of around 1.1 million </a:t>
            </a:r>
            <a:r>
              <a:rPr lang="en-GB" sz="1600" i="1" dirty="0" smtClean="0"/>
              <a:t>IOPS</a:t>
            </a:r>
            <a:r>
              <a:rPr lang="en-GB" sz="1600" i="1" dirty="0"/>
              <a:t>;</a:t>
            </a:r>
            <a:r>
              <a:rPr lang="en-GB" sz="1600" i="1" dirty="0" smtClean="0"/>
              <a:t> </a:t>
            </a:r>
            <a:r>
              <a:rPr lang="en-GB" sz="1600" i="1" dirty="0"/>
              <a:t>Using 16x 32GB NVDIMM-Ns in our example, we have the potential to reach 17 million IOPS in the NVDIMM-N layer alone. When added to the 16 </a:t>
            </a:r>
            <a:r>
              <a:rPr lang="en-GB" sz="1600" i="1" dirty="0" err="1"/>
              <a:t>NVMe</a:t>
            </a:r>
            <a:r>
              <a:rPr lang="en-GB" sz="1600" i="1" dirty="0"/>
              <a:t> SSD using 11TB Micron 9200 SSDs (800,000 read IOPS per SSD</a:t>
            </a:r>
            <a:r>
              <a:rPr lang="en-GB" sz="1600" i="1" dirty="0" smtClean="0"/>
              <a:t>), </a:t>
            </a:r>
            <a:r>
              <a:rPr lang="en-GB" sz="1600" i="1" dirty="0"/>
              <a:t>we can produce an additional 9.6 million IOPs at the </a:t>
            </a:r>
            <a:r>
              <a:rPr lang="en-GB" sz="1600" i="1" dirty="0" err="1"/>
              <a:t>NVMe</a:t>
            </a:r>
            <a:r>
              <a:rPr lang="en-GB" sz="1600" i="1" dirty="0"/>
              <a:t> layer. The combined NVDIMM-N and </a:t>
            </a:r>
            <a:r>
              <a:rPr lang="en-GB" sz="1600" i="1" dirty="0" err="1"/>
              <a:t>NVMe</a:t>
            </a:r>
            <a:r>
              <a:rPr lang="en-GB" sz="1600" i="1" dirty="0"/>
              <a:t> IOPS exceed 26 million in 2RU! Real-world performance is, of course, application, workload and file system dependent</a:t>
            </a:r>
            <a:r>
              <a:rPr lang="en-GB" sz="1600" i="1" dirty="0" smtClean="0"/>
              <a:t>.” </a:t>
            </a:r>
          </a:p>
          <a:p>
            <a:pPr marL="0" indent="0">
              <a:buNone/>
            </a:pPr>
            <a:endParaRPr lang="en-GB" sz="1200" dirty="0" smtClean="0"/>
          </a:p>
          <a:p>
            <a:pPr marL="0" indent="0">
              <a:buNone/>
            </a:pPr>
            <a:r>
              <a:rPr lang="en-GB" sz="1200" dirty="0" smtClean="0"/>
              <a:t>Reference</a:t>
            </a:r>
            <a:r>
              <a:rPr lang="en-GB" sz="1200" i="1" dirty="0" smtClean="0"/>
              <a:t>: </a:t>
            </a:r>
            <a:r>
              <a:rPr lang="en-GB" sz="1200" i="1" dirty="0" smtClean="0">
                <a:hlinkClick r:id="rId2"/>
              </a:rPr>
              <a:t>AMD’s EPYC Architecture Benefits Storage-Centric Solutions</a:t>
            </a:r>
            <a:endParaRPr lang="en-GB" sz="12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55" y="214337"/>
            <a:ext cx="9141250" cy="482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92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SCM Usage Examples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90962"/>
            <a:ext cx="8596668" cy="3880773"/>
          </a:xfrm>
        </p:spPr>
        <p:txBody>
          <a:bodyPr/>
          <a:lstStyle/>
          <a:p>
            <a:r>
              <a:rPr lang="en-GB" dirty="0" smtClean="0"/>
              <a:t>Microsoft support the use of SCM in Storage Spaces Direct (S2D) to accelerate the write caching tier</a:t>
            </a:r>
          </a:p>
          <a:p>
            <a:pPr lvl="1"/>
            <a:r>
              <a:rPr lang="en-GB" dirty="0" smtClean="0"/>
              <a:t>Combined with SMB Direct/</a:t>
            </a:r>
            <a:r>
              <a:rPr lang="en-GB" dirty="0" err="1" smtClean="0"/>
              <a:t>MultiChannel</a:t>
            </a:r>
            <a:r>
              <a:rPr lang="en-GB" dirty="0"/>
              <a:t> </a:t>
            </a:r>
            <a:r>
              <a:rPr lang="en-GB" dirty="0" smtClean="0"/>
              <a:t>(their buzz word for RDMA) to enable low latency between nodes you can get really good performance</a:t>
            </a:r>
          </a:p>
          <a:p>
            <a:r>
              <a:rPr lang="en-GB" dirty="0" smtClean="0"/>
              <a:t>SQL server can use SCM either as a block addressable device or via DAX mode for Tail of Log Writes (</a:t>
            </a:r>
            <a:r>
              <a:rPr lang="en-GB" dirty="0" err="1" smtClean="0"/>
              <a:t>ToLW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Dell provide </a:t>
            </a:r>
            <a:r>
              <a:rPr lang="en-GB" dirty="0" smtClean="0">
                <a:hlinkClick r:id="rId2"/>
              </a:rPr>
              <a:t>an example</a:t>
            </a:r>
            <a:r>
              <a:rPr lang="en-GB" dirty="0" smtClean="0"/>
              <a:t> using SCM for </a:t>
            </a:r>
            <a:r>
              <a:rPr lang="en-GB" dirty="0" err="1" smtClean="0"/>
              <a:t>ToLW</a:t>
            </a:r>
            <a:r>
              <a:rPr lang="en-GB" dirty="0" smtClean="0"/>
              <a:t> –</a:t>
            </a:r>
          </a:p>
          <a:p>
            <a:pPr lvl="2"/>
            <a:r>
              <a:rPr lang="en-GB" dirty="0" smtClean="0"/>
              <a:t>Increase of roughly 42% in Transactions Per-Second</a:t>
            </a:r>
          </a:p>
          <a:p>
            <a:pPr lvl="2"/>
            <a:r>
              <a:rPr lang="en-GB" dirty="0" smtClean="0"/>
              <a:t>Increase of roughly 43% in Batch Requests Per-Second</a:t>
            </a:r>
          </a:p>
          <a:p>
            <a:r>
              <a:rPr lang="en-GB" dirty="0" smtClean="0"/>
              <a:t>3PAR Storage platforms offer SCM as a caching layer – 50% latency reduction, 80% increased IOPS </a:t>
            </a:r>
            <a:r>
              <a:rPr lang="en-GB" dirty="0" smtClean="0">
                <a:hlinkClick r:id="rId3"/>
              </a:rPr>
              <a:t>according to HPE blog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606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Intel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Optane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DC Persistent Memory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086" y="2573321"/>
            <a:ext cx="3046413" cy="188437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08139"/>
            <a:ext cx="8596668" cy="4868861"/>
          </a:xfrm>
        </p:spPr>
        <p:txBody>
          <a:bodyPr>
            <a:normAutofit/>
          </a:bodyPr>
          <a:lstStyle/>
          <a:p>
            <a:r>
              <a:rPr lang="en-GB" dirty="0" smtClean="0"/>
              <a:t>As the name suggests, it’s persistent</a:t>
            </a:r>
          </a:p>
          <a:p>
            <a:r>
              <a:rPr lang="en-GB" dirty="0" smtClean="0"/>
              <a:t>Intel indicated DRAM ‘like’ speeds – until publically available we can’t put a value to this (Intel state ‘broad availability’ 2019)</a:t>
            </a:r>
          </a:p>
          <a:p>
            <a:r>
              <a:rPr lang="en-GB" dirty="0" smtClean="0"/>
              <a:t>No Power Loss Protection (PLP) required unlike NVDIMM</a:t>
            </a:r>
          </a:p>
          <a:p>
            <a:r>
              <a:rPr lang="en-GB" dirty="0" smtClean="0"/>
              <a:t>Capacities per module –</a:t>
            </a:r>
          </a:p>
          <a:p>
            <a:pPr lvl="1"/>
            <a:r>
              <a:rPr lang="en-GB" dirty="0" smtClean="0"/>
              <a:t>128GB</a:t>
            </a:r>
          </a:p>
          <a:p>
            <a:pPr lvl="1"/>
            <a:r>
              <a:rPr lang="en-GB" dirty="0" smtClean="0"/>
              <a:t>256GB</a:t>
            </a:r>
          </a:p>
          <a:p>
            <a:pPr lvl="1"/>
            <a:r>
              <a:rPr lang="en-GB" dirty="0" smtClean="0"/>
              <a:t>512GB</a:t>
            </a:r>
          </a:p>
          <a:p>
            <a:r>
              <a:rPr lang="en-GB" dirty="0" smtClean="0"/>
              <a:t>With these capacities you could feasibly deploy ~6TB PMEM in a dual socket system alongside ~1.5TB RAM (3TB RAM if using M series Xeon)</a:t>
            </a:r>
          </a:p>
          <a:p>
            <a:pPr lvl="1"/>
            <a:r>
              <a:rPr lang="en-GB" dirty="0" smtClean="0"/>
              <a:t>Scalable Xeon supports 2 DPC, DRAM and </a:t>
            </a:r>
            <a:r>
              <a:rPr lang="en-GB" dirty="0" err="1" smtClean="0"/>
              <a:t>Optane</a:t>
            </a:r>
            <a:r>
              <a:rPr lang="en-GB" dirty="0" smtClean="0"/>
              <a:t> can be deployed in tandem</a:t>
            </a:r>
          </a:p>
          <a:p>
            <a:pPr lvl="2"/>
            <a:r>
              <a:rPr lang="en-GB" dirty="0" smtClean="0"/>
              <a:t>6 x 512GB </a:t>
            </a:r>
            <a:r>
              <a:rPr lang="en-GB" dirty="0" err="1" smtClean="0"/>
              <a:t>Optane</a:t>
            </a:r>
            <a:r>
              <a:rPr lang="en-GB" dirty="0" smtClean="0"/>
              <a:t> per Socket</a:t>
            </a:r>
          </a:p>
          <a:p>
            <a:pPr lvl="2"/>
            <a:r>
              <a:rPr lang="en-GB" dirty="0" smtClean="0"/>
              <a:t>6 x 128GB DDR4 </a:t>
            </a:r>
            <a:r>
              <a:rPr lang="en-GB" smtClean="0"/>
              <a:t>per Socket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695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RDMA – Remote Direct Memory Access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805" y="1716435"/>
            <a:ext cx="8596668" cy="3880773"/>
          </a:xfrm>
        </p:spPr>
        <p:txBody>
          <a:bodyPr/>
          <a:lstStyle/>
          <a:p>
            <a:r>
              <a:rPr lang="en-GB" dirty="0" smtClean="0"/>
              <a:t>Not a new technology but being adopted in Enterprise. Many </a:t>
            </a:r>
            <a:r>
              <a:rPr lang="en-GB" dirty="0" err="1" smtClean="0"/>
              <a:t>hyperscalers</a:t>
            </a:r>
            <a:r>
              <a:rPr lang="en-GB" dirty="0" smtClean="0"/>
              <a:t> and cloud providers run Ethernet based RDMA</a:t>
            </a:r>
          </a:p>
          <a:p>
            <a:r>
              <a:rPr lang="en-GB" dirty="0" smtClean="0"/>
              <a:t>Ethernet based RDMA is offered in two competing flavours</a:t>
            </a:r>
          </a:p>
          <a:p>
            <a:pPr lvl="1"/>
            <a:r>
              <a:rPr lang="en-GB" sz="1800" b="1" dirty="0" err="1" smtClean="0"/>
              <a:t>iWARP</a:t>
            </a:r>
            <a:r>
              <a:rPr lang="en-GB" dirty="0" smtClean="0"/>
              <a:t> – </a:t>
            </a:r>
            <a:r>
              <a:rPr lang="en-GB" b="1" dirty="0" smtClean="0">
                <a:solidFill>
                  <a:srgbClr val="FF0000"/>
                </a:solidFill>
              </a:rPr>
              <a:t>I</a:t>
            </a:r>
            <a:r>
              <a:rPr lang="en-GB" dirty="0" smtClean="0"/>
              <a:t>nternet </a:t>
            </a:r>
            <a:r>
              <a:rPr lang="en-GB" b="1" dirty="0" smtClean="0">
                <a:solidFill>
                  <a:srgbClr val="FF0000"/>
                </a:solidFill>
              </a:rPr>
              <a:t>W</a:t>
            </a:r>
            <a:r>
              <a:rPr lang="en-GB" dirty="0" smtClean="0"/>
              <a:t>ide </a:t>
            </a:r>
            <a:r>
              <a:rPr lang="en-GB" b="1" dirty="0" smtClean="0">
                <a:solidFill>
                  <a:srgbClr val="FF0000"/>
                </a:solidFill>
              </a:rPr>
              <a:t>A</a:t>
            </a:r>
            <a:r>
              <a:rPr lang="en-GB" dirty="0" smtClean="0"/>
              <a:t>rea </a:t>
            </a:r>
            <a:r>
              <a:rPr lang="en-GB" b="1" dirty="0" smtClean="0">
                <a:solidFill>
                  <a:srgbClr val="FF0000"/>
                </a:solidFill>
              </a:rPr>
              <a:t>R</a:t>
            </a:r>
            <a:r>
              <a:rPr lang="en-GB" dirty="0" smtClean="0"/>
              <a:t>emote Direct Memory Access </a:t>
            </a:r>
            <a:r>
              <a:rPr lang="en-GB" b="1" dirty="0" smtClean="0">
                <a:solidFill>
                  <a:srgbClr val="FF0000"/>
                </a:solidFill>
              </a:rPr>
              <a:t>P</a:t>
            </a:r>
            <a:r>
              <a:rPr lang="en-GB" dirty="0" smtClean="0"/>
              <a:t>rotocol</a:t>
            </a:r>
          </a:p>
          <a:p>
            <a:pPr lvl="1"/>
            <a:r>
              <a:rPr lang="en-GB" sz="1800" b="1" dirty="0" err="1" smtClean="0"/>
              <a:t>RoCE</a:t>
            </a:r>
            <a:r>
              <a:rPr lang="en-GB" dirty="0" smtClean="0"/>
              <a:t> (v1 and v2) – </a:t>
            </a:r>
            <a:r>
              <a:rPr lang="en-GB" b="1" dirty="0" smtClean="0">
                <a:solidFill>
                  <a:srgbClr val="FF0000"/>
                </a:solidFill>
              </a:rPr>
              <a:t>R</a:t>
            </a:r>
            <a:r>
              <a:rPr lang="en-GB" dirty="0" smtClean="0"/>
              <a:t>emote Direct Memory Access </a:t>
            </a:r>
            <a:r>
              <a:rPr lang="en-GB" b="1" dirty="0" smtClean="0">
                <a:solidFill>
                  <a:srgbClr val="FF0000"/>
                </a:solidFill>
              </a:rPr>
              <a:t>O</a:t>
            </a:r>
            <a:r>
              <a:rPr lang="en-GB" dirty="0" smtClean="0"/>
              <a:t>ver </a:t>
            </a:r>
            <a:r>
              <a:rPr lang="en-GB" b="1" dirty="0" smtClean="0">
                <a:solidFill>
                  <a:srgbClr val="FF0000"/>
                </a:solidFill>
              </a:rPr>
              <a:t>C</a:t>
            </a:r>
            <a:r>
              <a:rPr lang="en-GB" dirty="0" smtClean="0"/>
              <a:t>onverged </a:t>
            </a:r>
            <a:r>
              <a:rPr lang="en-GB" b="1" dirty="0" smtClean="0">
                <a:solidFill>
                  <a:srgbClr val="FF0000"/>
                </a:solidFill>
              </a:rPr>
              <a:t>E</a:t>
            </a:r>
            <a:r>
              <a:rPr lang="en-GB" dirty="0" smtClean="0"/>
              <a:t>thernet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947" y="3893660"/>
            <a:ext cx="3048425" cy="22863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973" y="3893660"/>
            <a:ext cx="4495136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2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Why RDMA?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Massive reduction in CPU overhead when processing network traffic</a:t>
            </a:r>
          </a:p>
          <a:p>
            <a:endParaRPr lang="en-GB" dirty="0"/>
          </a:p>
          <a:p>
            <a:r>
              <a:rPr lang="en-GB" dirty="0" smtClean="0"/>
              <a:t>Increased throughput (more gigabits per second)</a:t>
            </a:r>
          </a:p>
          <a:p>
            <a:endParaRPr lang="en-GB" dirty="0"/>
          </a:p>
          <a:p>
            <a:r>
              <a:rPr lang="en-GB" dirty="0" smtClean="0"/>
              <a:t>Huge reduction in latency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580" y="2830867"/>
            <a:ext cx="3766516" cy="364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96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PS C:\&gt; $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env:USERNAME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Alex </a:t>
            </a:r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Bytes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080033"/>
            <a:ext cx="8596668" cy="3880773"/>
          </a:xfrm>
        </p:spPr>
        <p:txBody>
          <a:bodyPr>
            <a:normAutofit/>
          </a:bodyPr>
          <a:lstStyle/>
          <a:p>
            <a:r>
              <a:rPr lang="en-GB" dirty="0" smtClean="0"/>
              <a:t>Senior Infrastructure Specialist</a:t>
            </a:r>
          </a:p>
          <a:p>
            <a:pPr lvl="1"/>
            <a:r>
              <a:rPr lang="en-GB" sz="1800" dirty="0" smtClean="0"/>
              <a:t>Looks after ‘all the things’</a:t>
            </a:r>
          </a:p>
          <a:p>
            <a:pPr lvl="1"/>
            <a:r>
              <a:rPr lang="en-GB" sz="1800" dirty="0" smtClean="0"/>
              <a:t>Attempting to avoid going grey prematurely</a:t>
            </a:r>
          </a:p>
          <a:p>
            <a:pPr lvl="1"/>
            <a:endParaRPr lang="en-GB" sz="1800" dirty="0" smtClean="0"/>
          </a:p>
          <a:p>
            <a:r>
              <a:rPr lang="en-GB" dirty="0" smtClean="0"/>
              <a:t>Blogger of IT</a:t>
            </a:r>
          </a:p>
          <a:p>
            <a:pPr lvl="1"/>
            <a:r>
              <a:rPr lang="en-GB" sz="2800" b="1" dirty="0" smtClean="0"/>
              <a:t>ByteSizedAlex.com</a:t>
            </a:r>
            <a:r>
              <a:rPr lang="en-GB" sz="2400" dirty="0" smtClean="0"/>
              <a:t> </a:t>
            </a:r>
            <a:r>
              <a:rPr lang="en-GB" sz="2400" dirty="0"/>
              <a:t>- Byte sized for when a nibble </a:t>
            </a:r>
            <a:r>
              <a:rPr lang="en-GB" sz="2400" dirty="0" smtClean="0"/>
              <a:t>just isn't </a:t>
            </a:r>
            <a:r>
              <a:rPr lang="en-GB" sz="2400" dirty="0"/>
              <a:t>enough</a:t>
            </a:r>
            <a:r>
              <a:rPr lang="en-GB" sz="2400" dirty="0" smtClean="0"/>
              <a:t>!</a:t>
            </a:r>
          </a:p>
          <a:p>
            <a:pPr lvl="1"/>
            <a:r>
              <a:rPr lang="en-GB" sz="2800" b="1" dirty="0" smtClean="0"/>
              <a:t>Twitter</a:t>
            </a:r>
            <a:r>
              <a:rPr lang="en-GB" sz="2800" dirty="0" smtClean="0"/>
              <a:t> </a:t>
            </a:r>
            <a:r>
              <a:rPr lang="en-GB" sz="2800" b="1" dirty="0" smtClean="0"/>
              <a:t>-</a:t>
            </a:r>
            <a:r>
              <a:rPr lang="en-GB" sz="2800" dirty="0" smtClean="0"/>
              <a:t> </a:t>
            </a:r>
            <a:r>
              <a:rPr lang="en-GB" sz="2800" b="1" dirty="0" smtClean="0"/>
              <a:t>@</a:t>
            </a:r>
            <a:r>
              <a:rPr lang="en-GB" sz="2800" b="1" dirty="0" err="1" smtClean="0"/>
              <a:t>ByteSizedAlex</a:t>
            </a:r>
            <a:endParaRPr lang="en-GB" sz="2800" b="1" dirty="0" smtClean="0"/>
          </a:p>
          <a:p>
            <a:pPr lvl="1"/>
            <a:endParaRPr lang="en-GB" sz="1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453" y="412230"/>
            <a:ext cx="2877956" cy="287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4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What is DMA?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65913"/>
            <a:ext cx="8596668" cy="3880773"/>
          </a:xfrm>
        </p:spPr>
        <p:txBody>
          <a:bodyPr>
            <a:normAutofit/>
          </a:bodyPr>
          <a:lstStyle/>
          <a:p>
            <a:r>
              <a:rPr lang="en-GB" dirty="0" smtClean="0"/>
              <a:t>Implemented to free CPU from data movement –CPU time is lost doing data move on slower buses/context switching</a:t>
            </a:r>
          </a:p>
          <a:p>
            <a:r>
              <a:rPr lang="en-GB" dirty="0" smtClean="0"/>
              <a:t>Classically a discrete microcontroller was added to a system to facilitate DMA</a:t>
            </a:r>
          </a:p>
          <a:p>
            <a:pPr lvl="1"/>
            <a:r>
              <a:rPr lang="en-GB" dirty="0" smtClean="0"/>
              <a:t>Known as a DMA Controller (DMAC)</a:t>
            </a:r>
          </a:p>
          <a:p>
            <a:r>
              <a:rPr lang="en-GB" dirty="0"/>
              <a:t>In time this was </a:t>
            </a:r>
            <a:r>
              <a:rPr lang="en-GB" dirty="0" smtClean="0"/>
              <a:t>moved </a:t>
            </a:r>
            <a:r>
              <a:rPr lang="en-GB" dirty="0"/>
              <a:t>into the PCH (Platform Controller Hub</a:t>
            </a:r>
            <a:r>
              <a:rPr lang="en-GB" dirty="0" smtClean="0"/>
              <a:t>) and then into individual devices which ran their own</a:t>
            </a:r>
          </a:p>
          <a:p>
            <a:r>
              <a:rPr lang="en-GB" dirty="0" smtClean="0"/>
              <a:t>Types of DMA:</a:t>
            </a:r>
          </a:p>
          <a:p>
            <a:pPr lvl="1"/>
            <a:r>
              <a:rPr lang="en-GB" dirty="0" smtClean="0"/>
              <a:t>Device to Device</a:t>
            </a:r>
          </a:p>
          <a:p>
            <a:pPr lvl="1"/>
            <a:r>
              <a:rPr lang="en-GB" dirty="0" smtClean="0"/>
              <a:t>Device to Memory</a:t>
            </a:r>
          </a:p>
          <a:p>
            <a:pPr lvl="1"/>
            <a:r>
              <a:rPr lang="en-GB" dirty="0" smtClean="0"/>
              <a:t>Memory to Memory</a:t>
            </a:r>
          </a:p>
        </p:txBody>
      </p:sp>
    </p:spTree>
    <p:extLst>
      <p:ext uri="{BB962C8B-B14F-4D97-AF65-F5344CB8AC3E}">
        <p14:creationId xmlns:p14="http://schemas.microsoft.com/office/powerpoint/2010/main" val="25248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Traditional TCP Communication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50251"/>
            <a:ext cx="8596668" cy="3880773"/>
          </a:xfrm>
        </p:spPr>
        <p:txBody>
          <a:bodyPr/>
          <a:lstStyle/>
          <a:p>
            <a:r>
              <a:rPr lang="en-GB" dirty="0" smtClean="0"/>
              <a:t>Note the many Buffer-To-Buffer copies – requires CPU processing time and incurs latency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386" y="2818151"/>
            <a:ext cx="5316563" cy="32232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723" y="2540137"/>
            <a:ext cx="835275" cy="33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8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RDMA Enabled Copy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34461"/>
            <a:ext cx="8596668" cy="3880773"/>
          </a:xfrm>
        </p:spPr>
        <p:txBody>
          <a:bodyPr/>
          <a:lstStyle/>
          <a:p>
            <a:r>
              <a:rPr lang="en-GB" dirty="0" smtClean="0"/>
              <a:t>Buffer copying eliminated – direct transfer from Application memory space through RDMA enabled NIC to destination Application memory space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068" y="2817765"/>
            <a:ext cx="5317200" cy="32235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64" y="2540137"/>
            <a:ext cx="835275" cy="33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Microsoft Finding…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72260"/>
            <a:ext cx="8596668" cy="5285740"/>
          </a:xfrm>
        </p:spPr>
        <p:txBody>
          <a:bodyPr>
            <a:normAutofit fontScale="85000" lnSpcReduction="20000"/>
          </a:bodyPr>
          <a:lstStyle/>
          <a:p>
            <a:r>
              <a:rPr lang="en-GB" dirty="0" smtClean="0"/>
              <a:t>Microsoft provide an example of network traffic CPU consumption: </a:t>
            </a:r>
          </a:p>
          <a:p>
            <a:pPr lvl="1"/>
            <a:r>
              <a:rPr lang="en-GB" dirty="0" smtClean="0"/>
              <a:t>2 Cores Consumed on 10Gb Ethernet</a:t>
            </a:r>
          </a:p>
          <a:p>
            <a:pPr lvl="1"/>
            <a:r>
              <a:rPr lang="en-GB" dirty="0" smtClean="0"/>
              <a:t>8 Cores </a:t>
            </a:r>
            <a:r>
              <a:rPr lang="en-GB" dirty="0"/>
              <a:t>Consumed on </a:t>
            </a:r>
            <a:r>
              <a:rPr lang="en-GB" dirty="0" smtClean="0"/>
              <a:t>40Gb Ethernet</a:t>
            </a:r>
          </a:p>
          <a:p>
            <a:pPr lvl="1"/>
            <a:endParaRPr lang="en-GB" dirty="0"/>
          </a:p>
          <a:p>
            <a:r>
              <a:rPr lang="en-GB" dirty="0" smtClean="0"/>
              <a:t>RDMA virtually eliminates this overhead which is vital for performance scaling and ensures CPU cores are doing actual ‘work’</a:t>
            </a:r>
          </a:p>
          <a:p>
            <a:endParaRPr lang="en-GB" dirty="0"/>
          </a:p>
          <a:p>
            <a:r>
              <a:rPr lang="en-GB" dirty="0" smtClean="0"/>
              <a:t>Microsoft already support 10, 40, 50 and 100Gb Ethernet</a:t>
            </a:r>
          </a:p>
          <a:p>
            <a:pPr lvl="1"/>
            <a:r>
              <a:rPr lang="en-GB" dirty="0" smtClean="0"/>
              <a:t>400Gb and 1Tb are in testing – RDMA will be critical in ensuring CPU cores are not saturated at these speeds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How many cores do you think could be lost at those speeds? 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RDMA will (I believe) in time become another ‘standard’ offload we expect on NICs</a:t>
            </a:r>
          </a:p>
          <a:p>
            <a:pPr marL="0" indent="0">
              <a:buNone/>
            </a:pPr>
            <a:r>
              <a:rPr lang="en-GB" dirty="0" smtClean="0"/>
              <a:t>(Once the whole VHS/Betamax war between </a:t>
            </a:r>
            <a:r>
              <a:rPr lang="en-GB" dirty="0" err="1" smtClean="0"/>
              <a:t>iWARP</a:t>
            </a:r>
            <a:r>
              <a:rPr lang="en-GB" dirty="0" smtClean="0"/>
              <a:t> and ROCE is over)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sz="1300" dirty="0" smtClean="0"/>
              <a:t>Reference: </a:t>
            </a:r>
            <a:r>
              <a:rPr lang="en-GB" sz="1300" i="1" dirty="0">
                <a:hlinkClick r:id="rId2"/>
              </a:rPr>
              <a:t>Microsoft - Deep dive on Windows Server 2019 updates</a:t>
            </a:r>
            <a:endParaRPr lang="en-GB" sz="1300" i="1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276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Microsoft RDMA vs TCP/IP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5263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1200" dirty="0" smtClean="0"/>
              <a:t>Reference: </a:t>
            </a:r>
            <a:r>
              <a:rPr lang="en-GB" sz="1200" i="1" dirty="0" smtClean="0">
                <a:hlinkClick r:id="rId2"/>
              </a:rPr>
              <a:t>Microsoft - To RDMA, or not to RDMA – that is the question</a:t>
            </a:r>
            <a:endParaRPr lang="en-GB" sz="1200" i="1" dirty="0" smtClean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3568964"/>
              </p:ext>
            </p:extLst>
          </p:nvPr>
        </p:nvGraphicFramePr>
        <p:xfrm>
          <a:off x="677863" y="2160588"/>
          <a:ext cx="8596312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9078">
                  <a:extLst>
                    <a:ext uri="{9D8B030D-6E8A-4147-A177-3AD203B41FA5}">
                      <a16:colId xmlns:a16="http://schemas.microsoft.com/office/drawing/2014/main" val="1048091782"/>
                    </a:ext>
                  </a:extLst>
                </a:gridCol>
                <a:gridCol w="1212908">
                  <a:extLst>
                    <a:ext uri="{9D8B030D-6E8A-4147-A177-3AD203B41FA5}">
                      <a16:colId xmlns:a16="http://schemas.microsoft.com/office/drawing/2014/main" val="2910490780"/>
                    </a:ext>
                  </a:extLst>
                </a:gridCol>
                <a:gridCol w="1274164">
                  <a:extLst>
                    <a:ext uri="{9D8B030D-6E8A-4147-A177-3AD203B41FA5}">
                      <a16:colId xmlns:a16="http://schemas.microsoft.com/office/drawing/2014/main" val="1595138140"/>
                    </a:ext>
                  </a:extLst>
                </a:gridCol>
                <a:gridCol w="3960162">
                  <a:extLst>
                    <a:ext uri="{9D8B030D-6E8A-4147-A177-3AD203B41FA5}">
                      <a16:colId xmlns:a16="http://schemas.microsoft.com/office/drawing/2014/main" val="27891112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Metric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RDMA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TCP/IP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RDMA Advantage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930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smtClean="0"/>
                        <a:t>IOPs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185,500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145,500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40,000 additional</a:t>
                      </a:r>
                      <a:r>
                        <a:rPr lang="en-GB" b="1" baseline="0" dirty="0" smtClean="0"/>
                        <a:t> IOPS with the same workload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126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smtClean="0"/>
                        <a:t>IOPs/%kernel CPU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16,300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12,800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3500 additional</a:t>
                      </a:r>
                      <a:r>
                        <a:rPr lang="en-GB" b="1" baseline="0" dirty="0" smtClean="0"/>
                        <a:t> IOPs per-percent CPU consumed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45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 smtClean="0"/>
                        <a:t>90</a:t>
                      </a:r>
                      <a:r>
                        <a:rPr lang="en-GB" b="1" baseline="30000" dirty="0" smtClean="0"/>
                        <a:t>th</a:t>
                      </a:r>
                      <a:r>
                        <a:rPr lang="en-GB" b="1" dirty="0" smtClean="0"/>
                        <a:t> Percentile Write Latency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250µs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390µs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140µs (~36%)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786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 smtClean="0"/>
                        <a:t>90</a:t>
                      </a:r>
                      <a:r>
                        <a:rPr lang="en-GB" b="1" baseline="30000" dirty="0" smtClean="0"/>
                        <a:t>th</a:t>
                      </a:r>
                      <a:r>
                        <a:rPr lang="en-GB" b="1" dirty="0" smtClean="0"/>
                        <a:t> Percentile Read Latency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260µs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360µs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100µs (28%)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2719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470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8998817" cy="1320800"/>
          </a:xfrm>
        </p:spPr>
        <p:txBody>
          <a:bodyPr/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VMware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iSER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(iSCSI Extensions for RDMA)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456327"/>
            <a:ext cx="8596668" cy="3880773"/>
          </a:xfrm>
        </p:spPr>
        <p:txBody>
          <a:bodyPr/>
          <a:lstStyle/>
          <a:p>
            <a:r>
              <a:rPr lang="en-GB" dirty="0" smtClean="0"/>
              <a:t>Using a pretty ‘</a:t>
            </a:r>
            <a:r>
              <a:rPr lang="en-GB" dirty="0"/>
              <a:t>low performance’ setup (ZFS with 4 x mirror set with 8 x 450 GB SAS drive (RAID 10</a:t>
            </a:r>
            <a:r>
              <a:rPr lang="en-GB" dirty="0" smtClean="0"/>
              <a:t>) – no flash media or other storage acceleration</a:t>
            </a:r>
            <a:endParaRPr lang="en-GB" dirty="0"/>
          </a:p>
        </p:txBody>
      </p:sp>
      <p:pic>
        <p:nvPicPr>
          <p:cNvPr id="1030" name="Picture 6" descr="https://blogs.vmware.com/performance/files/2018/08/ma-15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359" y="2072178"/>
            <a:ext cx="5649833" cy="252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blogs.vmware.com/performance/files/2018/08/ma-14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046" y="4593496"/>
            <a:ext cx="7302794" cy="195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701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Mellanox</a:t>
            </a:r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RDMA Study – 50Gb NIC NFS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8"/>
            <a:ext cx="8596668" cy="4547509"/>
          </a:xfrm>
        </p:spPr>
        <p:txBody>
          <a:bodyPr>
            <a:normAutofit/>
          </a:bodyPr>
          <a:lstStyle/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sz="1200" dirty="0" smtClean="0"/>
              <a:t>Reference: </a:t>
            </a:r>
            <a:r>
              <a:rPr lang="en-GB" sz="1200" i="1" dirty="0" err="1" smtClean="0">
                <a:hlinkClick r:id="rId2"/>
              </a:rPr>
              <a:t>Mellanox</a:t>
            </a:r>
            <a:r>
              <a:rPr lang="en-GB" sz="1200" i="1" dirty="0" smtClean="0">
                <a:hlinkClick r:id="rId2"/>
              </a:rPr>
              <a:t> - Boosting Performance With RDMA – A Case Study</a:t>
            </a:r>
            <a:endParaRPr lang="en-GB" sz="1200" i="1" dirty="0"/>
          </a:p>
        </p:txBody>
      </p:sp>
      <p:pic>
        <p:nvPicPr>
          <p:cNvPr id="2050" name="Picture 2" descr="http://www.mellanox.com/blog/wp-content/uploads/4-2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3" y="4015172"/>
            <a:ext cx="482712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mellanox.com/blog/wp-content/uploads/3-3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875" y="1624984"/>
            <a:ext cx="4770782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mellanox.com/blog/wp-content/uploads/2-4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624984"/>
            <a:ext cx="4680000" cy="216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389232" y="4448841"/>
            <a:ext cx="2042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5.32GBps roughly equals 42.5Gbps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33111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VMware </a:t>
            </a:r>
            <a:r>
              <a:rPr lang="en-GB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vMotion</a:t>
            </a:r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CPU Utilisation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468811"/>
          </a:xfrm>
        </p:spPr>
        <p:txBody>
          <a:bodyPr>
            <a:normAutofit lnSpcReduction="10000"/>
          </a:bodyPr>
          <a:lstStyle/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Source CPU Utilisation: </a:t>
            </a:r>
            <a:r>
              <a:rPr lang="en-GB" b="1" dirty="0" smtClean="0"/>
              <a:t>84% </a:t>
            </a:r>
            <a:r>
              <a:rPr lang="en-GB" dirty="0" smtClean="0"/>
              <a:t>Lower</a:t>
            </a:r>
          </a:p>
          <a:p>
            <a:r>
              <a:rPr lang="en-GB" dirty="0" smtClean="0"/>
              <a:t>Destination CPU Utilisation: </a:t>
            </a:r>
            <a:r>
              <a:rPr lang="en-GB" b="1" dirty="0" smtClean="0"/>
              <a:t>92%</a:t>
            </a:r>
            <a:r>
              <a:rPr lang="en-GB" dirty="0" smtClean="0"/>
              <a:t> Lower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1200" dirty="0" smtClean="0"/>
              <a:t>Reference: </a:t>
            </a:r>
            <a:r>
              <a:rPr lang="en-GB" sz="1200" i="1" dirty="0" smtClean="0">
                <a:hlinkClick r:id="rId2"/>
              </a:rPr>
              <a:t>Open Fabrics Alliance - RDMA on vSphere: Update and Future Directions</a:t>
            </a:r>
            <a:endParaRPr lang="en-GB" sz="1200" i="1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98" y="1377584"/>
            <a:ext cx="7396755" cy="371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1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NVMe</a:t>
            </a:r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&amp; RDMA?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05478"/>
            <a:ext cx="8596668" cy="3880773"/>
          </a:xfrm>
        </p:spPr>
        <p:txBody>
          <a:bodyPr/>
          <a:lstStyle/>
          <a:p>
            <a:r>
              <a:rPr lang="en-GB" dirty="0" smtClean="0"/>
              <a:t>To get the best of both worlds we can access </a:t>
            </a:r>
            <a:r>
              <a:rPr lang="en-GB" dirty="0" err="1" smtClean="0"/>
              <a:t>NVMe</a:t>
            </a:r>
            <a:r>
              <a:rPr lang="en-GB" dirty="0" smtClean="0"/>
              <a:t> storage over an RDMA fabric</a:t>
            </a:r>
          </a:p>
          <a:p>
            <a:pPr lvl="1"/>
            <a:r>
              <a:rPr lang="en-GB" dirty="0" err="1" smtClean="0"/>
              <a:t>NVMe</a:t>
            </a:r>
            <a:r>
              <a:rPr lang="en-GB" dirty="0" smtClean="0"/>
              <a:t> over Fabrics (</a:t>
            </a:r>
            <a:r>
              <a:rPr lang="en-GB" dirty="0" err="1" smtClean="0"/>
              <a:t>NVMeoF</a:t>
            </a:r>
            <a:r>
              <a:rPr lang="en-GB" dirty="0" smtClean="0"/>
              <a:t>) – </a:t>
            </a:r>
            <a:r>
              <a:rPr lang="en-GB" dirty="0" err="1" smtClean="0"/>
              <a:t>e.g</a:t>
            </a:r>
            <a:r>
              <a:rPr lang="en-GB" dirty="0" smtClean="0"/>
              <a:t> either over </a:t>
            </a:r>
            <a:r>
              <a:rPr lang="en-GB" dirty="0" err="1" smtClean="0"/>
              <a:t>Fiber</a:t>
            </a:r>
            <a:r>
              <a:rPr lang="en-GB" dirty="0" smtClean="0"/>
              <a:t> Channel (FC) or RDMA Ethernet</a:t>
            </a:r>
          </a:p>
          <a:p>
            <a:pPr lvl="1"/>
            <a:r>
              <a:rPr lang="en-GB" dirty="0" smtClean="0"/>
              <a:t>Future fabrics expected to be supported (</a:t>
            </a:r>
            <a:r>
              <a:rPr lang="en-GB" dirty="0" err="1" smtClean="0"/>
              <a:t>e.g</a:t>
            </a:r>
            <a:r>
              <a:rPr lang="en-GB" dirty="0" smtClean="0"/>
              <a:t> </a:t>
            </a:r>
            <a:r>
              <a:rPr lang="en-GB" dirty="0" err="1" smtClean="0">
                <a:hlinkClick r:id="rId2"/>
              </a:rPr>
              <a:t>GenZ</a:t>
            </a:r>
            <a:r>
              <a:rPr lang="en-GB" dirty="0" smtClean="0"/>
              <a:t>)</a:t>
            </a:r>
          </a:p>
          <a:p>
            <a:pPr lvl="1"/>
            <a:endParaRPr lang="en-GB" dirty="0" smtClean="0"/>
          </a:p>
          <a:p>
            <a:r>
              <a:rPr lang="en-GB" b="1" dirty="0" err="1" smtClean="0"/>
              <a:t>NVMe</a:t>
            </a:r>
            <a:r>
              <a:rPr lang="en-GB" b="1" dirty="0" smtClean="0"/>
              <a:t> </a:t>
            </a:r>
            <a:r>
              <a:rPr lang="en-GB" b="1" dirty="0"/>
              <a:t>over Fabrics </a:t>
            </a:r>
            <a:r>
              <a:rPr lang="en-GB" dirty="0" smtClean="0"/>
              <a:t>goal is </a:t>
            </a:r>
            <a:r>
              <a:rPr lang="en-GB" dirty="0"/>
              <a:t>to provide </a:t>
            </a:r>
            <a:r>
              <a:rPr lang="en-GB" dirty="0" smtClean="0"/>
              <a:t>connectivity </a:t>
            </a:r>
            <a:r>
              <a:rPr lang="en-GB" dirty="0"/>
              <a:t>to </a:t>
            </a:r>
            <a:r>
              <a:rPr lang="en-GB" dirty="0" smtClean="0"/>
              <a:t>remote </a:t>
            </a:r>
            <a:r>
              <a:rPr lang="en-GB" dirty="0" err="1" smtClean="0"/>
              <a:t>NVMe</a:t>
            </a:r>
            <a:r>
              <a:rPr lang="en-GB" dirty="0" smtClean="0"/>
              <a:t> </a:t>
            </a:r>
            <a:r>
              <a:rPr lang="en-GB" dirty="0"/>
              <a:t>devices with no more </a:t>
            </a:r>
            <a:r>
              <a:rPr lang="en-GB" dirty="0" smtClean="0"/>
              <a:t>than 10 </a:t>
            </a:r>
            <a:r>
              <a:rPr lang="en-GB" dirty="0"/>
              <a:t>microseconds </a:t>
            </a:r>
            <a:r>
              <a:rPr lang="en-GB" dirty="0" smtClean="0"/>
              <a:t>additional </a:t>
            </a:r>
            <a:r>
              <a:rPr lang="en-GB" dirty="0"/>
              <a:t>latency over a </a:t>
            </a:r>
            <a:r>
              <a:rPr lang="en-GB" dirty="0" smtClean="0"/>
              <a:t>local </a:t>
            </a:r>
            <a:r>
              <a:rPr lang="en-GB" dirty="0" err="1"/>
              <a:t>NVMe</a:t>
            </a:r>
            <a:r>
              <a:rPr lang="en-GB" dirty="0"/>
              <a:t> </a:t>
            </a:r>
            <a:r>
              <a:rPr lang="en-GB" dirty="0" smtClean="0"/>
              <a:t>device</a:t>
            </a:r>
          </a:p>
          <a:p>
            <a:endParaRPr lang="en-GB" dirty="0"/>
          </a:p>
        </p:txBody>
      </p:sp>
      <p:pic>
        <p:nvPicPr>
          <p:cNvPr id="3080" name="Picture 8" descr="https://i.kinja-img.com/gawker-media/image/upload/134499889827963176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267" y="4250583"/>
            <a:ext cx="4633755" cy="247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14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Balanced System Design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459286"/>
          </a:xfrm>
        </p:spPr>
        <p:txBody>
          <a:bodyPr/>
          <a:lstStyle/>
          <a:p>
            <a:r>
              <a:rPr lang="en-GB" dirty="0" smtClean="0"/>
              <a:t>Designing a balanced system is important to ensure each component can perform at its best without being bottlenecked too much by others</a:t>
            </a:r>
          </a:p>
          <a:p>
            <a:endParaRPr lang="en-GB" dirty="0" smtClean="0"/>
          </a:p>
          <a:p>
            <a:r>
              <a:rPr lang="en-GB" dirty="0" smtClean="0"/>
              <a:t>Consider that high speed I/O (network, storage) requires large numbers of </a:t>
            </a:r>
            <a:r>
              <a:rPr lang="en-GB" dirty="0" err="1" smtClean="0"/>
              <a:t>PCIe</a:t>
            </a:r>
            <a:r>
              <a:rPr lang="en-GB" dirty="0" smtClean="0"/>
              <a:t> lanes</a:t>
            </a:r>
          </a:p>
          <a:p>
            <a:pPr lvl="1"/>
            <a:r>
              <a:rPr lang="en-GB" dirty="0" smtClean="0"/>
              <a:t>100Gb Ethernet – 1 port requires </a:t>
            </a:r>
            <a:r>
              <a:rPr lang="en-GB" dirty="0" err="1" smtClean="0"/>
              <a:t>PCIe</a:t>
            </a:r>
            <a:r>
              <a:rPr lang="en-GB" dirty="0" smtClean="0"/>
              <a:t> Gen3 x16 lanes (12.5GB/s)</a:t>
            </a:r>
          </a:p>
          <a:p>
            <a:pPr lvl="2"/>
            <a:r>
              <a:rPr lang="en-GB" dirty="0" smtClean="0"/>
              <a:t>Dual port card would require 25GB/s which exceeds Gen3 capacity</a:t>
            </a:r>
          </a:p>
          <a:p>
            <a:pPr lvl="2"/>
            <a:endParaRPr lang="en-GB" dirty="0" smtClean="0"/>
          </a:p>
          <a:p>
            <a:r>
              <a:rPr lang="en-GB" dirty="0" smtClean="0"/>
              <a:t>Evenly distribute devices across CPU sockets</a:t>
            </a:r>
          </a:p>
          <a:p>
            <a:pPr lvl="1"/>
            <a:r>
              <a:rPr lang="en-GB" dirty="0" smtClean="0"/>
              <a:t>We want to minimise socket &lt;-&gt; socket traffic so ensure fabric connectivity and local storage exists across both</a:t>
            </a:r>
            <a:endParaRPr lang="en-GB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273" y="477371"/>
            <a:ext cx="1731729" cy="145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3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Get-Agenda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69936"/>
            <a:ext cx="8596668" cy="3880773"/>
          </a:xfrm>
        </p:spPr>
        <p:txBody>
          <a:bodyPr/>
          <a:lstStyle/>
          <a:p>
            <a:r>
              <a:rPr lang="en-GB" dirty="0" smtClean="0"/>
              <a:t>What is latency and why does it hurt performance?</a:t>
            </a:r>
          </a:p>
          <a:p>
            <a:endParaRPr lang="en-GB" dirty="0" smtClean="0"/>
          </a:p>
          <a:p>
            <a:r>
              <a:rPr lang="en-GB" dirty="0" smtClean="0"/>
              <a:t>How are technologies like </a:t>
            </a:r>
            <a:r>
              <a:rPr lang="en-GB" dirty="0" err="1" smtClean="0"/>
              <a:t>NVMe</a:t>
            </a:r>
            <a:r>
              <a:rPr lang="en-GB" dirty="0" smtClean="0"/>
              <a:t>, SCM and RDMA addressing this issue</a:t>
            </a:r>
          </a:p>
          <a:p>
            <a:endParaRPr lang="en-GB" dirty="0" smtClean="0"/>
          </a:p>
          <a:p>
            <a:r>
              <a:rPr lang="en-GB" dirty="0" smtClean="0"/>
              <a:t>Examples and study references throughout to give you an idea of the improvement you can realise through adoption</a:t>
            </a:r>
          </a:p>
          <a:p>
            <a:endParaRPr lang="en-GB" dirty="0" smtClean="0"/>
          </a:p>
          <a:p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This isn’t a technical deep dive, the goal is to excite your interest in these technologies and get a feel for the results they can deliver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391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Takeaway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43429"/>
            <a:ext cx="8596668" cy="4510034"/>
          </a:xfrm>
        </p:spPr>
        <p:txBody>
          <a:bodyPr>
            <a:normAutofit/>
          </a:bodyPr>
          <a:lstStyle/>
          <a:p>
            <a:r>
              <a:rPr lang="en-GB" b="1" dirty="0" smtClean="0">
                <a:solidFill>
                  <a:srgbClr val="FF0000"/>
                </a:solidFill>
              </a:rPr>
              <a:t>SCM</a:t>
            </a:r>
            <a:r>
              <a:rPr lang="en-GB" dirty="0" smtClean="0"/>
              <a:t> devices bring persistent storage to the memory bus resulting in greater IOPs, throughput and </a:t>
            </a:r>
            <a:r>
              <a:rPr lang="en-GB" b="1" u="sng" dirty="0" smtClean="0"/>
              <a:t>significantly</a:t>
            </a:r>
            <a:r>
              <a:rPr lang="en-GB" dirty="0" smtClean="0"/>
              <a:t> lower latency (potentially nanoseconds)</a:t>
            </a:r>
          </a:p>
          <a:p>
            <a:endParaRPr lang="en-GB" dirty="0" smtClean="0"/>
          </a:p>
          <a:p>
            <a:r>
              <a:rPr lang="en-GB" b="1" dirty="0" err="1" smtClean="0">
                <a:solidFill>
                  <a:srgbClr val="FF0000"/>
                </a:solidFill>
              </a:rPr>
              <a:t>NVMe</a:t>
            </a:r>
            <a:r>
              <a:rPr lang="en-GB" dirty="0" smtClean="0"/>
              <a:t> enables far greater performance scaling with substantial latency reductions compared to traditional SAS/SATA</a:t>
            </a:r>
          </a:p>
          <a:p>
            <a:endParaRPr lang="en-GB" dirty="0" smtClean="0"/>
          </a:p>
          <a:p>
            <a:r>
              <a:rPr lang="en-GB" b="1" dirty="0" smtClean="0">
                <a:solidFill>
                  <a:srgbClr val="FF0000"/>
                </a:solidFill>
              </a:rPr>
              <a:t>RDMA</a:t>
            </a:r>
            <a:r>
              <a:rPr lang="en-GB" b="1" dirty="0" smtClean="0"/>
              <a:t> </a:t>
            </a:r>
            <a:r>
              <a:rPr lang="en-GB" dirty="0" smtClean="0"/>
              <a:t>enables efficient network transfer while also reducing latency to levels close to local access. CPU cycles are freed to do real work, not moving packets!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003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95" y="2542328"/>
            <a:ext cx="4026990" cy="388143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Questions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60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Feedback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696050"/>
            <a:ext cx="8596668" cy="4425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600" dirty="0" smtClean="0"/>
              <a:t>Feedback is truly valued; either directly or via the team at </a:t>
            </a:r>
            <a:r>
              <a:rPr lang="en-GB" sz="3600" dirty="0" err="1" smtClean="0"/>
              <a:t>TechUG</a:t>
            </a:r>
            <a:endParaRPr lang="en-GB" sz="3600" dirty="0" smtClean="0"/>
          </a:p>
          <a:p>
            <a:pPr marL="0" indent="0">
              <a:buNone/>
            </a:pPr>
            <a:endParaRPr lang="en-GB" sz="3600" dirty="0"/>
          </a:p>
          <a:p>
            <a:pPr marL="0" indent="0">
              <a:buNone/>
            </a:pPr>
            <a:endParaRPr lang="en-GB" sz="3600" dirty="0" smtClean="0"/>
          </a:p>
          <a:p>
            <a:pPr marL="0" indent="0">
              <a:buNone/>
            </a:pPr>
            <a:endParaRPr lang="en-GB" sz="3600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Slides available: </a:t>
            </a:r>
            <a:r>
              <a:rPr lang="en-GB" b="1" dirty="0" smtClean="0"/>
              <a:t>ByteSizedAlex.com</a:t>
            </a:r>
            <a:endParaRPr lang="en-GB" b="1" dirty="0"/>
          </a:p>
        </p:txBody>
      </p:sp>
      <p:pic>
        <p:nvPicPr>
          <p:cNvPr id="5122" name="Picture 2" descr="Image result for pip boy thumbs 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655" y="3613225"/>
            <a:ext cx="2713386" cy="277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00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What is latency?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95894"/>
            <a:ext cx="8596668" cy="3880773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Generally: </a:t>
            </a:r>
            <a:r>
              <a:rPr lang="en-GB" i="1" dirty="0" smtClean="0"/>
              <a:t>“A </a:t>
            </a:r>
            <a:r>
              <a:rPr lang="en-GB" i="1" dirty="0"/>
              <a:t>measure of the time delay experienced by a </a:t>
            </a:r>
            <a:r>
              <a:rPr lang="en-GB" i="1" dirty="0" smtClean="0"/>
              <a:t>system”</a:t>
            </a:r>
          </a:p>
          <a:p>
            <a:r>
              <a:rPr lang="en-GB" dirty="0" smtClean="0"/>
              <a:t>Network specific: </a:t>
            </a:r>
            <a:r>
              <a:rPr lang="en-GB" i="1" dirty="0" smtClean="0"/>
              <a:t>“A </a:t>
            </a:r>
            <a:r>
              <a:rPr lang="en-GB" i="1" dirty="0"/>
              <a:t>measure of the time delay required for information to travel across a </a:t>
            </a:r>
            <a:r>
              <a:rPr lang="en-GB" i="1" dirty="0" smtClean="0"/>
              <a:t>network”</a:t>
            </a:r>
          </a:p>
          <a:p>
            <a:r>
              <a:rPr lang="en-GB" dirty="0" smtClean="0"/>
              <a:t>If you need to explain it to a non-technical person use the analogy of a phone call. The latency is the time taken for the other person to pick up and say hello after you start the call</a:t>
            </a:r>
          </a:p>
          <a:p>
            <a:endParaRPr lang="en-GB" dirty="0"/>
          </a:p>
          <a:p>
            <a:r>
              <a:rPr lang="en-GB" dirty="0" smtClean="0"/>
              <a:t>For our discussion we are concerned with two types of latency:</a:t>
            </a:r>
          </a:p>
          <a:p>
            <a:pPr lvl="1"/>
            <a:r>
              <a:rPr lang="en-GB" dirty="0" smtClean="0"/>
              <a:t>Network latency</a:t>
            </a:r>
          </a:p>
          <a:p>
            <a:pPr lvl="1"/>
            <a:r>
              <a:rPr lang="en-GB" dirty="0" smtClean="0"/>
              <a:t>Storage latency</a:t>
            </a:r>
          </a:p>
          <a:p>
            <a:pPr lvl="2"/>
            <a:r>
              <a:rPr lang="en-GB" dirty="0" smtClean="0"/>
              <a:t>Whether it be to local disk or remote storage over a fabric</a:t>
            </a:r>
          </a:p>
          <a:p>
            <a:pPr lvl="1"/>
            <a:endParaRPr lang="en-GB" dirty="0"/>
          </a:p>
          <a:p>
            <a:pPr marL="0" indent="0">
              <a:buNone/>
            </a:pPr>
            <a:r>
              <a:rPr lang="en-GB" dirty="0" smtClean="0"/>
              <a:t>Network (fabric) latency will impact storage latency when we consider remote storage</a:t>
            </a:r>
          </a:p>
        </p:txBody>
      </p:sp>
    </p:spTree>
    <p:extLst>
      <p:ext uri="{BB962C8B-B14F-4D97-AF65-F5344CB8AC3E}">
        <p14:creationId xmlns:p14="http://schemas.microsoft.com/office/powerpoint/2010/main" val="191366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Latency Impact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89089"/>
            <a:ext cx="8596668" cy="49736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Online gamers will know the affects of latency well – it really hurts your K/D </a:t>
            </a:r>
            <a:r>
              <a:rPr lang="en-GB" dirty="0" smtClean="0">
                <a:sym typeface="Wingdings" panose="05000000000000000000" pitchFamily="2" charset="2"/>
              </a:rPr>
              <a:t> but you’re probably more interested in ‘business’ stuff</a:t>
            </a:r>
          </a:p>
          <a:p>
            <a:endParaRPr lang="en-GB" dirty="0" smtClean="0">
              <a:sym typeface="Wingdings" panose="05000000000000000000" pitchFamily="2" charset="2"/>
            </a:endParaRPr>
          </a:p>
          <a:p>
            <a:r>
              <a:rPr lang="en-GB" dirty="0" smtClean="0">
                <a:sym typeface="Wingdings" panose="05000000000000000000" pitchFamily="2" charset="2"/>
              </a:rPr>
              <a:t>Amazon estimate 1% loss for every 100ms of latency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A study suggested 0.5 seconds additional latency on search page generation time dropped traffic by 20%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One report suggested a stock broker could lose $4 million in revenue per millisecond if their electronic trading system is 5 milliseconds behind the competition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dirty="0" smtClean="0">
                <a:sym typeface="Wingdings" panose="05000000000000000000" pitchFamily="2" charset="2"/>
              </a:rPr>
              <a:t>Regardless of whether these are 100% accurate it is safe to say that latency hurts business. Those with high performing, lower latency platforms have a competitive edge.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8411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How can we reduce latency and improve performance?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 will look at 3 technologies which can enable drastic reductions in latency </a:t>
            </a:r>
          </a:p>
          <a:p>
            <a:pPr lvl="1"/>
            <a:r>
              <a:rPr lang="en-GB" dirty="0" err="1" smtClean="0"/>
              <a:t>NVMe</a:t>
            </a:r>
            <a:r>
              <a:rPr lang="en-GB" dirty="0" smtClean="0"/>
              <a:t> – Non-Volatile Memory Express</a:t>
            </a:r>
          </a:p>
          <a:p>
            <a:pPr lvl="1"/>
            <a:r>
              <a:rPr lang="en-GB" dirty="0" smtClean="0"/>
              <a:t>SCM – Storage Class Memory</a:t>
            </a:r>
          </a:p>
          <a:p>
            <a:pPr lvl="1"/>
            <a:r>
              <a:rPr lang="en-GB" dirty="0" smtClean="0"/>
              <a:t>RDMA – Remote Direct Memory Access</a:t>
            </a:r>
          </a:p>
          <a:p>
            <a:endParaRPr lang="en-GB" dirty="0"/>
          </a:p>
          <a:p>
            <a:r>
              <a:rPr lang="en-GB" dirty="0" smtClean="0"/>
              <a:t>Not only is latency reduced but in the case of </a:t>
            </a:r>
            <a:r>
              <a:rPr lang="en-GB" dirty="0" err="1" smtClean="0"/>
              <a:t>NVMe</a:t>
            </a:r>
            <a:r>
              <a:rPr lang="en-GB" dirty="0" smtClean="0"/>
              <a:t> and RDMA so is CPU consumption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Lower latency, faster systems all with less CPU consumed, who wouldn’t want that!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0718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What storage latency do you see in your environment?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4800" dirty="0" smtClean="0"/>
              <a:t> &gt; 10ms</a:t>
            </a:r>
          </a:p>
          <a:p>
            <a:r>
              <a:rPr lang="en-GB" sz="4800" dirty="0" smtClean="0"/>
              <a:t>5 &lt;–&gt; 10ms</a:t>
            </a:r>
          </a:p>
          <a:p>
            <a:r>
              <a:rPr lang="en-GB" sz="4800" dirty="0" smtClean="0"/>
              <a:t> 1 &lt;-&gt; 5ms</a:t>
            </a:r>
          </a:p>
          <a:p>
            <a:r>
              <a:rPr lang="en-GB" sz="4800" dirty="0" smtClean="0"/>
              <a:t> &lt; 1ms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613" y="2009976"/>
            <a:ext cx="4761389" cy="357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7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If you think your latency is bad…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614202"/>
            <a:ext cx="9230724" cy="47442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023" y="129427"/>
            <a:ext cx="3794993" cy="283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0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NVMe</a:t>
            </a:r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– Non-Volatile Memory Express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70064"/>
            <a:ext cx="8596668" cy="4510034"/>
          </a:xfrm>
        </p:spPr>
        <p:txBody>
          <a:bodyPr>
            <a:normAutofit/>
          </a:bodyPr>
          <a:lstStyle/>
          <a:p>
            <a:r>
              <a:rPr lang="en-GB" dirty="0" smtClean="0"/>
              <a:t>A modern storage protocol built around </a:t>
            </a:r>
            <a:r>
              <a:rPr lang="en-GB" dirty="0" err="1" smtClean="0"/>
              <a:t>PCIe</a:t>
            </a:r>
            <a:r>
              <a:rPr lang="en-GB" dirty="0" smtClean="0"/>
              <a:t> connected SSD storage</a:t>
            </a:r>
          </a:p>
          <a:p>
            <a:r>
              <a:rPr lang="en-GB" dirty="0" smtClean="0"/>
              <a:t>Instruction set drastically reduced when compared to SCSI/AHCI</a:t>
            </a:r>
          </a:p>
          <a:p>
            <a:pPr lvl="1"/>
            <a:r>
              <a:rPr lang="en-GB" dirty="0" smtClean="0"/>
              <a:t>Simplified to remove a lot of the bloat in legacy protocols</a:t>
            </a:r>
          </a:p>
          <a:p>
            <a:r>
              <a:rPr lang="en-GB" dirty="0" smtClean="0"/>
              <a:t>Throughput scales with </a:t>
            </a:r>
            <a:r>
              <a:rPr lang="en-GB" dirty="0" err="1" smtClean="0"/>
              <a:t>PCIe</a:t>
            </a:r>
            <a:r>
              <a:rPr lang="en-GB" dirty="0" smtClean="0"/>
              <a:t> generation and lane count (1 –&gt; 16 lanes)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NVMExpress.org describes it as such –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sz="1700" i="1" dirty="0" smtClean="0"/>
              <a:t>“NVM </a:t>
            </a:r>
            <a:r>
              <a:rPr lang="en-GB" sz="1700" i="1" dirty="0"/>
              <a:t>Express is a scalable host controller interface designed to address the needs of Enterprise and Client systems that utilize PCI Express based solid state drives. The interface provides </a:t>
            </a:r>
            <a:r>
              <a:rPr lang="en-GB" sz="1700" i="1" dirty="0" smtClean="0"/>
              <a:t>optimized command </a:t>
            </a:r>
            <a:r>
              <a:rPr lang="en-GB" sz="1700" i="1" dirty="0"/>
              <a:t>submission and completion paths. </a:t>
            </a:r>
            <a:r>
              <a:rPr lang="en-GB" sz="1700" i="1" dirty="0" smtClean="0"/>
              <a:t>Additionally</a:t>
            </a:r>
            <a:r>
              <a:rPr lang="en-GB" sz="1700" i="1" dirty="0"/>
              <a:t>, support has </a:t>
            </a:r>
            <a:r>
              <a:rPr lang="en-GB" sz="1700" i="1" dirty="0" smtClean="0"/>
              <a:t>been added </a:t>
            </a:r>
            <a:r>
              <a:rPr lang="en-GB" sz="1700" i="1" dirty="0"/>
              <a:t>for many Enterprise capabilities like end-to-end data protection (compatible with SCSI Protection Information, commonly known as T10 DIF, and SNIA DIX standards), enhanced error reporting, and </a:t>
            </a:r>
            <a:r>
              <a:rPr lang="en-GB" sz="1700" i="1" dirty="0" smtClean="0"/>
              <a:t>virtualization”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062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1999</Words>
  <Application>Microsoft Office PowerPoint</Application>
  <PresentationFormat>Widescreen</PresentationFormat>
  <Paragraphs>345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Trebuchet MS</vt:lpstr>
      <vt:lpstr>Wingdings</vt:lpstr>
      <vt:lpstr>Wingdings 3</vt:lpstr>
      <vt:lpstr>Facet</vt:lpstr>
      <vt:lpstr>Let Latency Be Gone!  How NVMe, SCM and RDMA are tackling latency</vt:lpstr>
      <vt:lpstr>PS C:\&gt; $env:USERNAME Alex Bytes</vt:lpstr>
      <vt:lpstr>Get-Agenda</vt:lpstr>
      <vt:lpstr>What is latency?</vt:lpstr>
      <vt:lpstr>Latency Impact</vt:lpstr>
      <vt:lpstr>How can we reduce latency and improve performance?</vt:lpstr>
      <vt:lpstr>What storage latency do you see in your environment?</vt:lpstr>
      <vt:lpstr>If you think your latency is bad…</vt:lpstr>
      <vt:lpstr>NVMe – Non-Volatile Memory Express</vt:lpstr>
      <vt:lpstr>NVMe vs SAS &amp; SATA</vt:lpstr>
      <vt:lpstr>NVMe Queues</vt:lpstr>
      <vt:lpstr>CPU Cycle Reduction</vt:lpstr>
      <vt:lpstr>SCM – Storage Class Memory</vt:lpstr>
      <vt:lpstr>NVDIMM Performance</vt:lpstr>
      <vt:lpstr>PowerPoint Presentation</vt:lpstr>
      <vt:lpstr>SCM Usage Examples</vt:lpstr>
      <vt:lpstr>Intel Optane DC Persistent Memory</vt:lpstr>
      <vt:lpstr>RDMA – Remote Direct Memory Access</vt:lpstr>
      <vt:lpstr>Why RDMA?</vt:lpstr>
      <vt:lpstr>What is DMA?</vt:lpstr>
      <vt:lpstr>Traditional TCP Communication</vt:lpstr>
      <vt:lpstr>RDMA Enabled Copy</vt:lpstr>
      <vt:lpstr>Microsoft Finding…</vt:lpstr>
      <vt:lpstr>Microsoft RDMA vs TCP/IP</vt:lpstr>
      <vt:lpstr>VMware - iSER (iSCSI Extensions for RDMA)</vt:lpstr>
      <vt:lpstr>Mellanox RDMA Study – 50Gb NIC NFS</vt:lpstr>
      <vt:lpstr>VMware vMotion CPU Utilisation</vt:lpstr>
      <vt:lpstr>NVMe &amp; RDMA?</vt:lpstr>
      <vt:lpstr>Balanced System Design</vt:lpstr>
      <vt:lpstr>Takeaway</vt:lpstr>
      <vt:lpstr>Questions</vt:lpstr>
      <vt:lpstr>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2018-04-16T19:29:45Z</dcterms:created>
  <dcterms:modified xsi:type="dcterms:W3CDTF">2018-10-03T18:10:06Z</dcterms:modified>
  <cp:contentStatus/>
</cp:coreProperties>
</file>